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0" r:id="rId8"/>
    <p:sldId id="264" r:id="rId9"/>
    <p:sldId id="267" r:id="rId10"/>
    <p:sldId id="268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9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962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7040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4024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49561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294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671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33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442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32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75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218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23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70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4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6ED0-9506-41CB-B841-4E1831D5D9BD}" type="datetimeFigureOut">
              <a:rPr lang="ru-RU" smtClean="0"/>
              <a:pPr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50FC3AB-37C3-40A8-BFC4-2D73ED72CD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17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Биоэнергопластика</a:t>
            </a:r>
            <a:r>
              <a:rPr lang="ru-RU" b="1" dirty="0" smtClean="0">
                <a:solidFill>
                  <a:srgbClr val="FF0000"/>
                </a:solidFill>
              </a:rPr>
              <a:t> – фундамент развития артикуляционного аппарата и мелкой моторики.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Составитель: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Учитель-логопед 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</a:rPr>
              <a:t>Оксана Витальевна </a:t>
            </a:r>
            <a:r>
              <a:rPr lang="ru-RU" sz="2400" b="1" dirty="0" err="1" smtClean="0">
                <a:solidFill>
                  <a:srgbClr val="002060"/>
                </a:solidFill>
              </a:rPr>
              <a:t>Сабитова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5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1095625"/>
              </p:ext>
            </p:extLst>
          </p:nvPr>
        </p:nvGraphicFramePr>
        <p:xfrm>
          <a:off x="736981" y="272956"/>
          <a:ext cx="8270541" cy="6645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847"/>
                <a:gridCol w="2756847"/>
                <a:gridCol w="2756847"/>
              </a:tblGrid>
              <a:tr h="266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Упражнение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Артикуляционная гимнастика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Движения кистей рук     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697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«Лошадка»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Пощелкивание языком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Кисть руки на столе. Приподнимание и опускание пальцев рук.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117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«Лопатка-Иголка»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Широкий, мягкий,  расслабленный язык лежит на нижней губе-«Лопатка». Язык тонкий и длинный вытянут вперед-«Иголка»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Кисть руки на столе. Палицы руки развести  в стороны –«Лопатка», свести вместе « Иголка».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117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«Грибок»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Широкий плоский язык присасывается к твердому небу, боковые края прижаты к коренным зубам, уздечка натянута.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Надавливания подушечками пальцев на поверхность стола в момент натягивания уздечки.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697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«Лодочка»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Высунуть широкий язык боковые края загнуты вверх, втянуть в себя щеки и воздух.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Скрестить указательный и средний палец руки.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697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«Чашечка»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Широкий язык в форме "чашечки" поднят кверху, края языка прижаты к верхней губе.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Ладонь руки в форме «чашечки»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697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«Блинчики»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Широкий язык лежит на нижней губе, прижимаем язык губами ПЯ-ПЯ-ПЯ.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Хлопки в ладоши.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  <a:tr h="934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«Барабан»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Язык поднять вверх за зубы,  проговариваем [Д-Д-Д-Д], язык не отпускается за нижние зубы.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Кулачком правой руки стучим по левой, отдых и смена рук, левый кулачок стучит по правой ладони.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35" marR="301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672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Педагог может самостоятельно подобрать движение руки под любое артикуляционное упражнение. Важно не то, что именно будет делать ребенок, а то, как он это </a:t>
            </a:r>
            <a:r>
              <a:rPr lang="ru-RU" dirty="0" smtClean="0">
                <a:solidFill>
                  <a:srgbClr val="002060"/>
                </a:solidFill>
              </a:rPr>
              <a:t>сделает. </a:t>
            </a:r>
            <a:r>
              <a:rPr lang="ru-RU" dirty="0">
                <a:solidFill>
                  <a:srgbClr val="002060"/>
                </a:solidFill>
              </a:rPr>
              <a:t>Необходимо привлечь внимание каждого ребенка к одновременности выполнения артикуляционных движений с работой кисти; их ритмичности и четкости. Недопустима малейшая небрежность.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0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>
                <a:solidFill>
                  <a:srgbClr val="FF0000"/>
                </a:solidFill>
              </a:rPr>
              <a:t>Биоэнергопластика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оптимизирует психологическую базу речи, улучшает моторные возможности ребенка по всем параметрам, способствует коррекции звукопроизношения, фонематических процессов. Синхронизация работы над речевой и мелкой моторикой вдвое сокращает время занятий, не только не уменьшая, но даже усиливая их результативность. Она позволяет быстро убрать зрительную опору – зеркало и перейти к выполнению упражнений по ощущениям. Это особенно важно, так как в реальной жизни дети не видят свою артикуляцию.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В результате </a:t>
            </a:r>
            <a:r>
              <a:rPr lang="ru-RU" sz="2400" dirty="0" err="1">
                <a:solidFill>
                  <a:srgbClr val="FF0000"/>
                </a:solidFill>
              </a:rPr>
              <a:t>биоэнергопластических</a:t>
            </a:r>
            <a:r>
              <a:rPr lang="ru-RU" sz="2400" dirty="0">
                <a:solidFill>
                  <a:srgbClr val="FF0000"/>
                </a:solidFill>
              </a:rPr>
              <a:t> упражнений не только улучшается речевая способность ребенка, но также развиваются психические процессы, такие как память, внимание, мышление.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493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«</a:t>
            </a:r>
            <a:r>
              <a:rPr lang="ru-RU" sz="3600" b="1" i="1" dirty="0" smtClean="0">
                <a:solidFill>
                  <a:srgbClr val="FF0000"/>
                </a:solidFill>
              </a:rPr>
              <a:t>Движенья </a:t>
            </a:r>
            <a:r>
              <a:rPr lang="ru-RU" sz="3600" b="1" i="1" dirty="0">
                <a:solidFill>
                  <a:srgbClr val="FF0000"/>
                </a:solidFill>
              </a:rPr>
              <a:t>рук – как взмах крыла,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Без них полёт не состоится…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Желаю счастья и добра!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i="1" dirty="0">
                <a:solidFill>
                  <a:srgbClr val="FF0000"/>
                </a:solidFill>
              </a:rPr>
              <a:t>И </a:t>
            </a:r>
            <a:r>
              <a:rPr lang="ru-RU" sz="3600" b="1" i="1" dirty="0" smtClean="0">
                <a:solidFill>
                  <a:srgbClr val="FF0000"/>
                </a:solidFill>
              </a:rPr>
              <a:t>лучшему всегда стремиться!»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endParaRPr lang="ru-RU" sz="2800" b="1" dirty="0" smtClean="0">
              <a:solidFill>
                <a:srgbClr val="FF0000"/>
              </a:solidFill>
            </a:endParaRPr>
          </a:p>
          <a:p>
            <a:pPr algn="r"/>
            <a:r>
              <a:rPr lang="ru-RU" sz="2800" b="1" dirty="0" smtClean="0">
                <a:solidFill>
                  <a:srgbClr val="7030A0"/>
                </a:solidFill>
              </a:rPr>
              <a:t>С уважением Оксана Витальевна.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95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Биоэнергопластика</a:t>
            </a:r>
            <a:r>
              <a:rPr lang="ru-RU" sz="2800" dirty="0"/>
              <a:t> </a:t>
            </a:r>
            <a:r>
              <a:rPr lang="ru-RU" sz="2800" dirty="0">
                <a:solidFill>
                  <a:srgbClr val="0070C0"/>
                </a:solidFill>
              </a:rPr>
              <a:t>– это соединение движений артикуляционного аппарата с движениями кисти руки.</a:t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Биоэнергопластика</a:t>
            </a: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dirty="0">
                <a:solidFill>
                  <a:srgbClr val="002060"/>
                </a:solidFill>
              </a:rPr>
              <a:t>включает в себя три базовых понятия: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«</a:t>
            </a:r>
            <a:r>
              <a:rPr lang="ru-RU" sz="2400" i="1" dirty="0" err="1">
                <a:solidFill>
                  <a:srgbClr val="002060"/>
                </a:solidFill>
              </a:rPr>
              <a:t>био</a:t>
            </a:r>
            <a:r>
              <a:rPr lang="ru-RU" sz="2400" i="1" dirty="0">
                <a:solidFill>
                  <a:srgbClr val="002060"/>
                </a:solidFill>
              </a:rPr>
              <a:t>»</a:t>
            </a:r>
            <a:r>
              <a:rPr lang="ru-RU" sz="2400" dirty="0">
                <a:solidFill>
                  <a:srgbClr val="002060"/>
                </a:solidFill>
              </a:rPr>
              <a:t> — человек как биологический объект;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«энергия»</a:t>
            </a:r>
            <a:r>
              <a:rPr lang="ru-RU" sz="2400" dirty="0">
                <a:solidFill>
                  <a:srgbClr val="002060"/>
                </a:solidFill>
              </a:rPr>
              <a:t> — сила, необходимая для выполнения определенных действий;</a:t>
            </a:r>
          </a:p>
          <a:p>
            <a:r>
              <a:rPr lang="ru-RU" sz="2400" i="1" dirty="0">
                <a:solidFill>
                  <a:srgbClr val="002060"/>
                </a:solidFill>
              </a:rPr>
              <a:t>«пластика»</a:t>
            </a:r>
            <a:r>
              <a:rPr lang="ru-RU" sz="2400" dirty="0">
                <a:solidFill>
                  <a:srgbClr val="002060"/>
                </a:solidFill>
              </a:rPr>
              <a:t> — плавные движения тела, рук, которые характеризуется непрерывностью, энергетической наполненностью, эмоциональной выразительностью.</a:t>
            </a:r>
          </a:p>
          <a:p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3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Принцип </a:t>
            </a:r>
            <a:r>
              <a:rPr lang="ru-RU" b="1" dirty="0" err="1">
                <a:solidFill>
                  <a:srgbClr val="FF0000"/>
                </a:solidFill>
              </a:rPr>
              <a:t>биоэнергопластики</a:t>
            </a:r>
            <a:r>
              <a:rPr lang="ru-RU" b="1" dirty="0">
                <a:solidFill>
                  <a:srgbClr val="FF0000"/>
                </a:solidFill>
              </a:rPr>
              <a:t> - </a:t>
            </a:r>
            <a:r>
              <a:rPr lang="ru-RU" dirty="0">
                <a:solidFill>
                  <a:srgbClr val="002060"/>
                </a:solidFill>
              </a:rPr>
              <a:t>сопряжённая работа пальцев и кистей рук и артикуляционного аппарата, движения рук имитируют движения речевого аппарата. Комплекс упражнений, согласно принципу </a:t>
            </a:r>
            <a:r>
              <a:rPr lang="ru-RU" b="1" dirty="0" err="1">
                <a:solidFill>
                  <a:srgbClr val="C00000"/>
                </a:solidFill>
              </a:rPr>
              <a:t>биоэнергопластики</a:t>
            </a:r>
            <a:r>
              <a:rPr lang="ru-RU" dirty="0">
                <a:solidFill>
                  <a:srgbClr val="C00000"/>
                </a:solidFill>
              </a:rPr>
              <a:t>,</a:t>
            </a:r>
            <a:r>
              <a:rPr lang="ru-RU" dirty="0">
                <a:solidFill>
                  <a:srgbClr val="002060"/>
                </a:solidFill>
              </a:rPr>
              <a:t> способствует развитию подвижности артикуляционного аппарата, что, в свою очередь, оказывает влияние на точность в усвоении артикуляционных </a:t>
            </a:r>
            <a:r>
              <a:rPr lang="ru-RU" dirty="0" smtClean="0">
                <a:solidFill>
                  <a:srgbClr val="002060"/>
                </a:solidFill>
              </a:rPr>
              <a:t>укладов.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3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Произношение звуков </a:t>
            </a:r>
            <a:r>
              <a:rPr lang="ru-RU" dirty="0">
                <a:solidFill>
                  <a:srgbClr val="FF0000"/>
                </a:solidFill>
              </a:rPr>
              <a:t>речи </a:t>
            </a:r>
            <a:r>
              <a:rPr lang="ru-RU" sz="3200" dirty="0">
                <a:solidFill>
                  <a:srgbClr val="002060"/>
                </a:solidFill>
              </a:rPr>
              <a:t>- это сложный двигательный навык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Уже в младенчестве ребенок проделывает массу разнообразнейших артикуляционно-мимических движений языком, губами, челюстью, сопровождая эти движения отдельными звуками или их сочетаниями (бормотание, лепет). Такие движения и являются первым этапом в развитии речи ребенка; они играют роль гимнастики органов речи в естественных условиях жизни. Точность, сила и </a:t>
            </a:r>
            <a:r>
              <a:rPr lang="ru-RU" sz="2800" dirty="0" err="1">
                <a:solidFill>
                  <a:srgbClr val="7030A0"/>
                </a:solidFill>
              </a:rPr>
              <a:t>дифференцированность</a:t>
            </a:r>
            <a:r>
              <a:rPr lang="ru-RU" sz="2800" dirty="0">
                <a:solidFill>
                  <a:srgbClr val="7030A0"/>
                </a:solidFill>
              </a:rPr>
              <a:t> этих движений развиваются у ребенка постепенно.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0478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Для четкой артикуляции нужны сильные, упругие и подвижные органы речи - язык, губы, небо. Артикуляция связана с работой многочисленных мышц, в том числе: жевательных, глотательных, мимических.</a:t>
            </a:r>
            <a:br>
              <a:rPr lang="ru-RU" sz="2400" dirty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    </a:t>
            </a:r>
            <a:r>
              <a:rPr lang="ru-RU" sz="3200" b="1" dirty="0" smtClean="0">
                <a:solidFill>
                  <a:srgbClr val="FF0000"/>
                </a:solidFill>
              </a:rPr>
              <a:t>Задачи артикуляционной</a:t>
            </a:r>
            <a:r>
              <a:rPr lang="ru-RU" sz="3200" b="1" dirty="0">
                <a:solidFill>
                  <a:srgbClr val="FF0000"/>
                </a:solidFill>
              </a:rPr>
              <a:t> гимнастики: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укрепление мышц артикуляционного аппарата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развитие </a:t>
            </a:r>
            <a:r>
              <a:rPr lang="ru-RU" sz="2800" dirty="0">
                <a:solidFill>
                  <a:srgbClr val="0070C0"/>
                </a:solidFill>
              </a:rPr>
              <a:t>силы, подвижности и точности движений органов, участвующих в речевом процессе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70C0"/>
                </a:solidFill>
              </a:rPr>
              <a:t>объединение простых движений в сложные артикуляционные уклады.</a:t>
            </a:r>
          </a:p>
          <a:p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5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Задачи</a:t>
            </a:r>
            <a:r>
              <a:rPr lang="ru-RU" sz="4000" b="1" dirty="0">
                <a:solidFill>
                  <a:srgbClr val="C00000"/>
                </a:solidFill>
              </a:rPr>
              <a:t> </a:t>
            </a:r>
            <a:r>
              <a:rPr lang="ru-RU" sz="4000" b="1" dirty="0" err="1">
                <a:solidFill>
                  <a:srgbClr val="C00000"/>
                </a:solidFill>
              </a:rPr>
              <a:t>биоэнергопластики</a:t>
            </a:r>
            <a:r>
              <a:rPr lang="ru-RU" sz="4000" b="1" dirty="0">
                <a:solidFill>
                  <a:srgbClr val="C00000"/>
                </a:solidFill>
              </a:rPr>
              <a:t>:</a:t>
            </a:r>
            <a:br>
              <a:rPr lang="ru-RU" sz="4000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>
                <a:solidFill>
                  <a:srgbClr val="002060"/>
                </a:solidFill>
              </a:rPr>
              <a:t>развитие координации </a:t>
            </a:r>
            <a:r>
              <a:rPr lang="ru-RU" sz="2800" dirty="0" smtClean="0">
                <a:solidFill>
                  <a:srgbClr val="002060"/>
                </a:solidFill>
              </a:rPr>
              <a:t>движений </a:t>
            </a:r>
            <a:r>
              <a:rPr lang="ru-RU" sz="2800" dirty="0">
                <a:solidFill>
                  <a:srgbClr val="002060"/>
                </a:solidFill>
              </a:rPr>
              <a:t>пальцев </a:t>
            </a:r>
            <a:r>
              <a:rPr lang="ru-RU" sz="2800" dirty="0" smtClean="0">
                <a:solidFill>
                  <a:srgbClr val="002060"/>
                </a:solidFill>
              </a:rPr>
              <a:t> и кисти рук и артикуляционного аппарата (язык, губы)</a:t>
            </a:r>
            <a:endParaRPr lang="ru-RU" sz="2800" dirty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активизация интеллектуальной деятельности ребенка</a:t>
            </a:r>
          </a:p>
          <a:p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развитие </a:t>
            </a:r>
            <a:r>
              <a:rPr lang="ru-RU" sz="2800" dirty="0">
                <a:solidFill>
                  <a:srgbClr val="002060"/>
                </a:solidFill>
              </a:rPr>
              <a:t>памяти, произвольного внимания, зрительного и слухового восприятия, межполушарной взаимосвязи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формирование умения действовать по словесным инструкциям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9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«Ум </a:t>
            </a:r>
            <a:r>
              <a:rPr lang="ru-RU" dirty="0">
                <a:solidFill>
                  <a:srgbClr val="C00000"/>
                </a:solidFill>
              </a:rPr>
              <a:t>ребенка находится на кончиках его пальцев. Чем больше мастерства в детской руке, тем ребенок умнее. Именно руки учат ребенка точности, аккуратности, ясности мышления. Движения рук возбуждают мозг, заставляя его развиваться».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>
                <a:solidFill>
                  <a:srgbClr val="FF0000"/>
                </a:solidFill>
              </a:rPr>
              <a:t>. А. Сухомлинский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440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</a:t>
            </a:r>
            <a:r>
              <a:rPr lang="ru-RU" dirty="0" smtClean="0">
                <a:solidFill>
                  <a:srgbClr val="7030A0"/>
                </a:solidFill>
              </a:rPr>
              <a:t>роведение </a:t>
            </a:r>
            <a:r>
              <a:rPr lang="ru-RU" dirty="0" err="1" smtClean="0">
                <a:solidFill>
                  <a:srgbClr val="7030A0"/>
                </a:solidFill>
              </a:rPr>
              <a:t>биоэнергопластических</a:t>
            </a:r>
            <a:r>
              <a:rPr lang="ru-RU" dirty="0" smtClean="0">
                <a:solidFill>
                  <a:srgbClr val="7030A0"/>
                </a:solidFill>
              </a:rPr>
              <a:t> упражнений  </a:t>
            </a:r>
            <a:r>
              <a:rPr lang="ru-RU" dirty="0">
                <a:solidFill>
                  <a:srgbClr val="7030A0"/>
                </a:solidFill>
              </a:rPr>
              <a:t>включает н</a:t>
            </a:r>
            <a:r>
              <a:rPr lang="ru-RU" dirty="0" smtClean="0">
                <a:solidFill>
                  <a:srgbClr val="7030A0"/>
                </a:solidFill>
              </a:rPr>
              <a:t>есколько этапов: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Подготовительный. </a:t>
            </a:r>
            <a:r>
              <a:rPr lang="ru-RU" sz="2400" dirty="0" smtClean="0">
                <a:solidFill>
                  <a:srgbClr val="002060"/>
                </a:solidFill>
              </a:rPr>
              <a:t>Выполнение основного комплекса артикуляционной гимнастики. </a:t>
            </a:r>
            <a:r>
              <a:rPr lang="ru-RU" sz="2400" dirty="0">
                <a:solidFill>
                  <a:srgbClr val="002060"/>
                </a:solidFill>
              </a:rPr>
              <a:t>Рука </a:t>
            </a: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упражнения не </a:t>
            </a:r>
            <a:r>
              <a:rPr lang="ru-RU" sz="2400" dirty="0" smtClean="0">
                <a:solidFill>
                  <a:srgbClr val="002060"/>
                </a:solidFill>
              </a:rPr>
              <a:t>вовлекается.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Основной. </a:t>
            </a:r>
            <a:r>
              <a:rPr lang="ru-RU" sz="2400" dirty="0" smtClean="0">
                <a:solidFill>
                  <a:srgbClr val="002060"/>
                </a:solidFill>
              </a:rPr>
              <a:t>Отработка </a:t>
            </a:r>
            <a:r>
              <a:rPr lang="ru-RU" sz="2400" dirty="0">
                <a:solidFill>
                  <a:srgbClr val="002060"/>
                </a:solidFill>
              </a:rPr>
              <a:t>артикуляционных упражнений с последующим подключением ведущей руки. Постепенно подключается вторая </a:t>
            </a:r>
            <a:r>
              <a:rPr lang="ru-RU" sz="2400" dirty="0" smtClean="0">
                <a:solidFill>
                  <a:srgbClr val="002060"/>
                </a:solidFill>
              </a:rPr>
              <a:t>рука.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Заключительный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r>
              <a:rPr lang="ru-RU" sz="2400" dirty="0">
                <a:solidFill>
                  <a:srgbClr val="002060"/>
                </a:solidFill>
              </a:rPr>
              <a:t> Развитие творческих способностей в познавательно-речевой, театрализованной и игровой деятельности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69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4327700"/>
              </p:ext>
            </p:extLst>
          </p:nvPr>
        </p:nvGraphicFramePr>
        <p:xfrm>
          <a:off x="464023" y="150123"/>
          <a:ext cx="8529852" cy="6320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3284"/>
                <a:gridCol w="2843284"/>
                <a:gridCol w="2843284"/>
              </a:tblGrid>
              <a:tr h="332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Упражнение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Артикуляционная гимнастика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Движения кистей рук      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1501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«Окошко»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Широко раскрыть рот и подержать его открытым несколько секунд. Затем закрыть.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Ладонь лежит на столе. Пальцы сомкнуты. В момент открытия рта, поднять ладонь, держа её основание на столе. В момент закрытия рта опять положить ладонь на стол.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97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«Улыбка-хоботок»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Губы в улыбке, зубы сомкнуты – «Улыбка», губы тянем вперед – «Хоботок»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Разведение пальцев в стороны, как лучики солнца – «улыбка».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Сведение пальцев вместе в щепоть  – «хоботок».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95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«Язык – болтун» или «Индюк – болтун».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Движения языка взад-вперед, рот приоткрыт, можно произносить звук БЛ-БЛ-БЛ.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Ладонь с разомкнутыми пальцами поднята вверх.  Пальцы колеблются взад – вперед.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95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«Часики»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Движения языком вправо-влево.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Имитируется движения маятника часов – кисть руки поднять вверх и кисть руки качается вправо - влево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997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«Качели»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Движения языком вверх-вниз.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Ладонь с сомкнутыми пальцами, тыльной стороной смотрят вниз – "качели" вниз; ладонь поднимается – 'качели" вверх.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  <a:tr h="498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«Круг»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Круговые движения языком.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Круговые движения кистью руки, пальцы в кулаке.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996" marR="309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42713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745</Words>
  <Application>Microsoft Office PowerPoint</Application>
  <PresentationFormat>Произвольный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Биоэнергопластика – фундамент развития артикуляционного аппарата и мелкой моторики.</vt:lpstr>
      <vt:lpstr>Биоэнергопластика – это соединение движений артикуляционного аппарата с движениями кисти руки. </vt:lpstr>
      <vt:lpstr>Принцип биоэнергопластики - сопряжённая работа пальцев и кистей рук и артикуляционного аппарата, движения рук имитируют движения речевого аппарата. Комплекс упражнений, согласно принципу биоэнергопластики, способствует развитию подвижности артикуляционного аппарата, что, в свою очередь, оказывает влияние на точность в усвоении артикуляционных укладов.</vt:lpstr>
      <vt:lpstr>Произношение звуков речи - это сложный двигательный навык.  Уже в младенчестве ребенок проделывает массу разнообразнейших артикуляционно-мимических движений языком, губами, челюстью, сопровождая эти движения отдельными звуками или их сочетаниями (бормотание, лепет). Такие движения и являются первым этапом в развитии речи ребенка; они играют роль гимнастики органов речи в естественных условиях жизни. Точность, сила и дифференцированность этих движений развиваются у ребенка постепенно.</vt:lpstr>
      <vt:lpstr>Для четкой артикуляции нужны сильные, упругие и подвижные органы речи - язык, губы, небо. Артикуляция связана с работой многочисленных мышц, в том числе: жевательных, глотательных, мимических. </vt:lpstr>
      <vt:lpstr> Задачи биоэнергопластики: </vt:lpstr>
      <vt:lpstr>«Ум ребенка находится на кончиках его пальцев. Чем больше мастерства в детской руке, тем ребенок умнее. Именно руки учат ребенка точности, аккуратности, ясности мышления. Движения рук возбуждают мозг, заставляя его развиваться».  В. А. Сухомлинский </vt:lpstr>
      <vt:lpstr>Проведение биоэнергопластических упражнений  включает несколько этапов:</vt:lpstr>
      <vt:lpstr>Слайд 9</vt:lpstr>
      <vt:lpstr>Слайд 10</vt:lpstr>
      <vt:lpstr>Педагог может самостоятельно подобрать движение руки под любое артикуляционное упражнение. Важно не то, что именно будет делать ребенок, а то, как он это сделает. Необходимо привлечь внимание каждого ребенка к одновременности выполнения артикуляционных движений с работой кисти; их ритмичности и четкости. Недопустима малейшая небрежность. </vt:lpstr>
      <vt:lpstr>Биоэнергопластика оптимизирует психологическую базу речи, улучшает моторные возможности ребенка по всем параметрам, способствует коррекции звукопроизношения, фонематических процессов. Синхронизация работы над речевой и мелкой моторикой вдвое сокращает время занятий, не только не уменьшая, но даже усиливая их результативность. Она позволяет быстро убрать зрительную опору – зеркало и перейти к выполнению упражнений по ощущениям. Это особенно важно, так как в реальной жизни дети не видят свою артикуляцию. В результате биоэнергопластических упражнений не только улучшается речевая способность ребенка, но также развиваются психические процессы, такие как память, внимание, мышление.</vt:lpstr>
      <vt:lpstr>«Движенья рук – как взмах крыла, Без них полёт не состоится… Желаю счастья и добра! И лучшему всегда стремиться!»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Садик</cp:lastModifiedBy>
  <cp:revision>17</cp:revision>
  <dcterms:created xsi:type="dcterms:W3CDTF">2018-03-20T14:50:24Z</dcterms:created>
  <dcterms:modified xsi:type="dcterms:W3CDTF">2018-03-23T03:46:45Z</dcterms:modified>
</cp:coreProperties>
</file>