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A796-1A24-4CB0-ADCD-2A8580B3E57B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F7-F5BA-4CD1-843C-BA571FF9E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00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A796-1A24-4CB0-ADCD-2A8580B3E57B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F7-F5BA-4CD1-843C-BA571FF9E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13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A796-1A24-4CB0-ADCD-2A8580B3E57B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F7-F5BA-4CD1-843C-BA571FF9EE4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1708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A796-1A24-4CB0-ADCD-2A8580B3E57B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F7-F5BA-4CD1-843C-BA571FF9E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549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A796-1A24-4CB0-ADCD-2A8580B3E57B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F7-F5BA-4CD1-843C-BA571FF9EE4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7791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A796-1A24-4CB0-ADCD-2A8580B3E57B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F7-F5BA-4CD1-843C-BA571FF9E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053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A796-1A24-4CB0-ADCD-2A8580B3E57B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F7-F5BA-4CD1-843C-BA571FF9E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32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A796-1A24-4CB0-ADCD-2A8580B3E57B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F7-F5BA-4CD1-843C-BA571FF9E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66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A796-1A24-4CB0-ADCD-2A8580B3E57B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F7-F5BA-4CD1-843C-BA571FF9E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62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A796-1A24-4CB0-ADCD-2A8580B3E57B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F7-F5BA-4CD1-843C-BA571FF9E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19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A796-1A24-4CB0-ADCD-2A8580B3E57B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F7-F5BA-4CD1-843C-BA571FF9E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26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A796-1A24-4CB0-ADCD-2A8580B3E57B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F7-F5BA-4CD1-843C-BA571FF9E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57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A796-1A24-4CB0-ADCD-2A8580B3E57B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F7-F5BA-4CD1-843C-BA571FF9E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95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A796-1A24-4CB0-ADCD-2A8580B3E57B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F7-F5BA-4CD1-843C-BA571FF9E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95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A796-1A24-4CB0-ADCD-2A8580B3E57B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F7-F5BA-4CD1-843C-BA571FF9E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20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A796-1A24-4CB0-ADCD-2A8580B3E57B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F7-F5BA-4CD1-843C-BA571FF9E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4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2A796-1A24-4CB0-ADCD-2A8580B3E57B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35BAF7-F5BA-4CD1-843C-BA571FF9E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94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3454" y="180109"/>
            <a:ext cx="9240981" cy="496762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Формирование фонематического восприятия путем использования бланковых методик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9230206" cy="2807167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sz="2000" dirty="0">
              <a:solidFill>
                <a:schemeClr val="accent1"/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Подготовила : старший воспитатель Ермохина О.М.</a:t>
            </a:r>
            <a:r>
              <a:rPr lang="ru-RU" sz="2000" dirty="0" smtClean="0">
                <a:solidFill>
                  <a:schemeClr val="accent1"/>
                </a:solidFill>
              </a:rPr>
              <a:t>.</a:t>
            </a:r>
            <a:endParaRPr lang="ru-RU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744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5528"/>
            <a:ext cx="8979284" cy="1122217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3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Бланки № 5-9 направлены на определение свистящих звуков  в словах [с],[</a:t>
            </a:r>
            <a:r>
              <a:rPr lang="ru-RU" sz="3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сь</a:t>
            </a:r>
            <a:r>
              <a:rPr lang="ru-RU" sz="3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],[з], [</a:t>
            </a:r>
            <a:r>
              <a:rPr lang="ru-RU" sz="3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зь</a:t>
            </a:r>
            <a:r>
              <a:rPr lang="ru-RU" sz="3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],[ц].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63783"/>
            <a:ext cx="9838266" cy="5527962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Бланк № 5Подбор картинок на заданный звук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Фамилия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имя ребенка ________________________________________________Дата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Задание: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Найди  картинки со звуком [с] и обведи.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709" y="2743199"/>
            <a:ext cx="7356764" cy="394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819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671312" cy="1676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 descr="C:\Users\Ира\Desktop\бланки\б2.jpg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2388394" y="2160588"/>
            <a:ext cx="5175249" cy="38814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76123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63236"/>
            <a:ext cx="9464193" cy="997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Бланки № 10-13 направлены на определение шипящих звуков  в словах [ш],[ж],[щ], [ч].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4193" y="1538107"/>
            <a:ext cx="7013625" cy="970756"/>
          </a:xfrm>
          <a:prstGeom prst="rect">
            <a:avLst/>
          </a:prstGeom>
        </p:spPr>
      </p:pic>
      <p:pic>
        <p:nvPicPr>
          <p:cNvPr id="6" name="Рисунок 5" descr="C:\Users\Ира\Desktop\бланки\б6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7" t="25688" r="19184" b="13102"/>
          <a:stretch/>
        </p:blipFill>
        <p:spPr bwMode="auto">
          <a:xfrm>
            <a:off x="2162088" y="2508864"/>
            <a:ext cx="6316894" cy="41551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25573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93965"/>
            <a:ext cx="9879830" cy="11360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Бланки № 14-17 направлены на определение сонорных звуков  в словах [л],[ль],[р], [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].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30037"/>
            <a:ext cx="8596668" cy="5278581"/>
          </a:xfrm>
        </p:spPr>
        <p:txBody>
          <a:bodyPr/>
          <a:lstStyle/>
          <a:p>
            <a:pPr marL="0" indent="0">
              <a:buNone/>
            </a:pPr>
            <a:r>
              <a:rPr lang="ru-RU" sz="1200" b="1" dirty="0">
                <a:latin typeface="Times New Roman" panose="02020603050405020304" pitchFamily="18" charset="0"/>
              </a:rPr>
              <a:t>Бланк № 14 Подбор картинок на заданный звук</a:t>
            </a:r>
            <a:endParaRPr lang="ru-RU" dirty="0"/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Фамилия</a:t>
            </a:r>
            <a:r>
              <a:rPr lang="ru-RU" dirty="0">
                <a:latin typeface="Times New Roman" panose="02020603050405020304" pitchFamily="18" charset="0"/>
              </a:rPr>
              <a:t>, имя ребенка ________________________________________________Дата</a:t>
            </a:r>
            <a:r>
              <a:rPr lang="ru-RU" dirty="0" smtClean="0">
                <a:latin typeface="Times New Roman" panose="02020603050405020304" pitchFamily="18" charset="0"/>
              </a:rPr>
              <a:t>____________</a:t>
            </a:r>
            <a:endParaRPr lang="ru-RU" dirty="0" smtClean="0"/>
          </a:p>
          <a:p>
            <a:pPr marL="0" indent="0">
              <a:buNone/>
            </a:pPr>
            <a:r>
              <a:rPr lang="ru-RU" i="1" dirty="0" err="1" smtClean="0">
                <a:latin typeface="Times New Roman" panose="02020603050405020304" pitchFamily="18" charset="0"/>
              </a:rPr>
              <a:t>Задание:</a:t>
            </a:r>
            <a:r>
              <a:rPr lang="ru-RU" dirty="0" err="1" smtClean="0">
                <a:latin typeface="Times New Roman" panose="02020603050405020304" pitchFamily="18" charset="0"/>
              </a:rPr>
              <a:t>Найди</a:t>
            </a:r>
            <a:r>
              <a:rPr lang="ru-RU" dirty="0" smtClean="0">
                <a:latin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</a:rPr>
              <a:t>картинки со звуком [л] и обведи.</a:t>
            </a:r>
            <a:endParaRPr lang="ru-RU" dirty="0">
              <a:effectLst/>
            </a:endParaRPr>
          </a:p>
        </p:txBody>
      </p:sp>
      <p:pic>
        <p:nvPicPr>
          <p:cNvPr id="4" name="Рисунок 3" descr="C:\Users\Ира\Desktop\бланки\б10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4" t="23853" r="23395" b="23242"/>
          <a:stretch/>
        </p:blipFill>
        <p:spPr bwMode="auto">
          <a:xfrm>
            <a:off x="1981200" y="2770562"/>
            <a:ext cx="6082145" cy="40874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55576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491902" cy="132080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Бланки № 18-20 направлены на определение количества звуков в словах.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721660"/>
            <a:ext cx="10641830" cy="979976"/>
          </a:xfrm>
          <a:prstGeom prst="rect">
            <a:avLst/>
          </a:prstGeom>
        </p:spPr>
      </p:pic>
      <p:pic>
        <p:nvPicPr>
          <p:cNvPr id="8" name="Рисунок 7" descr="C:\Users\Ира\Desktop\бланки\б15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2" t="2666" r="26739" b="53067"/>
          <a:stretch/>
        </p:blipFill>
        <p:spPr bwMode="auto">
          <a:xfrm>
            <a:off x="1477299" y="3042460"/>
            <a:ext cx="6973974" cy="35606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43264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1273" y="554183"/>
            <a:ext cx="911629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Инструкция для учителей-логопедов по работе с данными бланками: 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1.Раздать бланки с заданиями.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2.Познакомить детей с алгоритмом выполнения заданий.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выполнения бланковых заданий для детей: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1.Прослушать вопрос.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2.Обвести или закрасить фигуру, соответствующую правильному ответу.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Представленные задания на основе бланковой методики помогут выявить нарушения фонематического слуха  у детей старшего дошкольного возраста и его сформировать.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564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4109" y="699884"/>
            <a:ext cx="7024255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литературы: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buFontTx/>
              <a:buAutoNum type="arabicPeriod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Бланковые методики для обследования фонематического слуха – Яндекс-картинки.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buFontTx/>
              <a:buAutoNum type="arabicPeriod"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https://yandex.ru/images/search?tex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buFontTx/>
              <a:buAutoNum type="arabicPeriod"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457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9616593" cy="418407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90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741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Актуальность.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02327"/>
            <a:ext cx="8272702" cy="532014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детей с речевыми патологиями,  на первый план выступает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несформированность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звуковой стороны. Характерным для детей данной категории является незаконченность процесса формирования фонематического восприятия, что в будущем может помешать овладению процессами чтения и письма. Дети с неразвитым фонематическим слухом при чтении и письме будут  допускать следующие ошибки: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875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3674" y="581891"/>
            <a:ext cx="861752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1.Замены звонких согласных парными глухими и наоборот («томик» вместо «домик»);</a:t>
            </a:r>
            <a:endParaRPr lang="ru-RU" sz="2600" dirty="0" smtClean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2.Замены мягких согласных соответствующими твердыми и наоборот («</a:t>
            </a:r>
            <a:r>
              <a:rPr lang="ru-RU" sz="26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ден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вместо «день»);</a:t>
            </a:r>
            <a:endParaRPr lang="ru-RU" sz="2600" dirty="0" smtClean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3.Замены свистящих звуков (С,З, Ц шипящими Ш,Ж,Щ,Ч) («сапка» вместо «шапка», «</a:t>
            </a:r>
            <a:r>
              <a:rPr lang="ru-RU" sz="26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сапля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вместо «цапля» и т.д.);</a:t>
            </a:r>
            <a:endParaRPr lang="ru-RU" sz="2600" dirty="0" smtClean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4.Разнообразные буквенные замены в группе сонорных согласных( Р, РЬ, Л,ЛЬ, и Й) («</a:t>
            </a:r>
            <a:r>
              <a:rPr lang="ru-RU" sz="26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глачи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вместо «грачи», «</a:t>
            </a:r>
            <a:r>
              <a:rPr lang="ru-RU" sz="26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гойка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вместо «горка» и т.д.).</a:t>
            </a:r>
            <a:endParaRPr lang="ru-RU" sz="26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06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4291" y="304800"/>
            <a:ext cx="9213273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Эффективным методом по развитию фонематического слуха является бланковая методика.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бланков, существенно экономит время образовательного процесса и позволяет разнообразить образовательную деятельность;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эффективно при диагностической и коррекционной работе;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развивает внимание и мышление дошкольника;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 умеющий работать с бланками, будет лучше ориентироваться в тестовых заданиях, мониторингах, олимпиадах, и конкурсах.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61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836" y="623454"/>
            <a:ext cx="954578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Формирование фонематического слуха у детей дошкольного возраста путем применения бланковой методики.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Задачи.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1.Знакомство детей с бланком.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2.Познакомить с алгоритмом выполнения задания.</a:t>
            </a:r>
            <a:endParaRPr lang="ru-RU" sz="36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50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4181" y="457200"/>
            <a:ext cx="10432473" cy="5922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  по формированию  фонематического слуха содержат 20 бланков для диагностических и коррекционных целей (приложение №1).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Бланки для обследования и формирования фонематического слуха составлены на основе методики Е.А.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Стребелевой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«Психолого-педагогическая диагностика развития детей раннего и дошкольного развития» (Москва «ПРОСВЕЩЕНИЕ», 2009г.).</a:t>
            </a:r>
            <a:endParaRPr lang="ru-RU" sz="32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729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8873" y="415636"/>
            <a:ext cx="10210800" cy="1695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Бланки №1-2 направлены на определение звука [м] в словах. Бланки представлены в двух вариантах для того, чтобы можно применять в диагностических целях.</a:t>
            </a:r>
            <a:endParaRPr lang="ru-RU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4" y="415636"/>
            <a:ext cx="8596668" cy="1565564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84909" y="2313098"/>
            <a:ext cx="7356764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Бланк № 1    Отбор картинок со звуком [м] </a:t>
            </a:r>
            <a:r>
              <a:rPr kumimoji="0" lang="ru-RU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 вариант)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Фамилия, имя ребенка ________________________________________________Дата____________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Задание:</a:t>
            </a:r>
            <a:r>
              <a:rPr kumimoji="0" lang="ru-RU" alt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Обведи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предметы, в которых ты слышишь звук [м]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Словарь: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лампа, носки, морковь, дом, ком.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 descr="C:\Users\Ира\Desktop\бланки\бланки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3" t="7160" r="25545" b="48718"/>
          <a:stretch/>
        </p:blipFill>
        <p:spPr bwMode="auto">
          <a:xfrm>
            <a:off x="2194329" y="3128706"/>
            <a:ext cx="7079673" cy="37292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3541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48227" cy="1930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68036"/>
            <a:ext cx="8596668" cy="11083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4" descr="C:\Users\Ира\Desktop\бланки\бланки.jpg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2388394" y="2160588"/>
            <a:ext cx="5175249" cy="38814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72862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63" y="645272"/>
            <a:ext cx="9393382" cy="15338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945" y="1"/>
            <a:ext cx="10058400" cy="1930400"/>
          </a:xfrm>
        </p:spPr>
        <p:txBody>
          <a:bodyPr/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Бланки № 3-4 направлены на дифференциацию звуков [с-з].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Объект 4" descr="C:\Users\Ира\Desktop\бланки\б.jpg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2388394" y="2160588"/>
            <a:ext cx="5175249" cy="38814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661351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530</Words>
  <Application>Microsoft Office PowerPoint</Application>
  <PresentationFormat>Широкоэкранный</PresentationFormat>
  <Paragraphs>54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 3</vt:lpstr>
      <vt:lpstr>Аспект</vt:lpstr>
      <vt:lpstr>  Формирование фонематического восприятия путем использования бланковых методик</vt:lpstr>
      <vt:lpstr>Актуальность.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Бланки № 3-4 направлены на дифференциацию звуков [с-з]. </vt:lpstr>
      <vt:lpstr>Бланки № 5-9 направлены на определение свистящих звуков  в словах [с],[сь],[з], [зь],[ц]. </vt:lpstr>
      <vt:lpstr>Презентация PowerPoint</vt:lpstr>
      <vt:lpstr>Бланки № 10-13 направлены на определение шипящих звуков  в словах [ш],[ж],[щ], [ч]. </vt:lpstr>
      <vt:lpstr>Бланки № 14-17 направлены на определение сонорных звуков  в словах [л],[ль],[р], [рь]. </vt:lpstr>
      <vt:lpstr>Бланки № 18-20 направлены на определение количества звуков в словах. </vt:lpstr>
      <vt:lpstr>Презентация PowerPoint</vt:lpstr>
      <vt:lpstr>Презентация PowerPoint</vt:lpstr>
      <vt:lpstr>  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2020-02-27T06:06:46Z</dcterms:created>
  <dcterms:modified xsi:type="dcterms:W3CDTF">2020-02-27T07:23:16Z</dcterms:modified>
</cp:coreProperties>
</file>