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3" r:id="rId5"/>
    <p:sldId id="264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48" d="100"/>
          <a:sy n="48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8313" y="908050"/>
            <a:ext cx="8424862" cy="2160588"/>
          </a:xfrm>
        </p:spPr>
        <p:txBody>
          <a:bodyPr/>
          <a:lstStyle/>
          <a:p>
            <a:pPr>
              <a:defRPr/>
            </a:pPr>
            <a:r>
              <a:rPr lang="ru-RU" sz="4400" b="1" dirty="0" smtClean="0"/>
              <a:t>Подготовка дошкольников к обучению решению задач                            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525" y="3529013"/>
            <a:ext cx="7378700" cy="1258887"/>
          </a:xfrm>
        </p:spPr>
        <p:txBody>
          <a:bodyPr/>
          <a:lstStyle/>
          <a:p>
            <a:pPr algn="r">
              <a:defRPr/>
            </a:pPr>
            <a:r>
              <a:rPr lang="ru-RU" sz="2400" i="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 algn="r">
              <a:defRPr/>
            </a:pPr>
            <a:r>
              <a:rPr lang="ru-RU" sz="2400" i="0" dirty="0" err="1" smtClean="0">
                <a:latin typeface="Times New Roman" pitchFamily="18" charset="0"/>
                <a:cs typeface="Times New Roman" pitchFamily="18" charset="0"/>
              </a:rPr>
              <a:t>Андрейчикова</a:t>
            </a:r>
            <a:r>
              <a:rPr lang="ru-RU" sz="2400" i="0" dirty="0" smtClean="0">
                <a:latin typeface="Times New Roman" pitchFamily="18" charset="0"/>
                <a:cs typeface="Times New Roman" pitchFamily="18" charset="0"/>
              </a:rPr>
              <a:t> А.С.</a:t>
            </a:r>
            <a:endParaRPr lang="ru-RU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90011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Первым необходимым условием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935038" y="1052513"/>
            <a:ext cx="7920037" cy="4789487"/>
          </a:xfrm>
        </p:spPr>
        <p:txBody>
          <a:bodyPr/>
          <a:lstStyle/>
          <a:p>
            <a:pPr algn="just">
              <a:defRPr/>
            </a:pPr>
            <a:r>
              <a:rPr lang="ru-RU" dirty="0" smtClean="0">
                <a:solidFill>
                  <a:schemeClr val="tx1"/>
                </a:solidFill>
              </a:rPr>
              <a:t>подготовки к решению задач является обучение ребенка </a:t>
            </a:r>
            <a:r>
              <a:rPr lang="ru-RU" i="1" dirty="0" smtClean="0">
                <a:solidFill>
                  <a:schemeClr val="tx1"/>
                </a:solidFill>
              </a:rPr>
              <a:t>моделированию различных ситуаций</a:t>
            </a:r>
            <a:r>
              <a:rPr lang="ru-RU" dirty="0" smtClean="0">
                <a:solidFill>
                  <a:schemeClr val="tx1"/>
                </a:solidFill>
              </a:rPr>
              <a:t> (объединение совокупностей, удаление части</a:t>
            </a:r>
            <a:r>
              <a:rPr lang="ru-RU" smtClean="0">
                <a:solidFill>
                  <a:schemeClr val="tx1"/>
                </a:solidFill>
              </a:rPr>
              <a:t>, увеличение </a:t>
            </a:r>
            <a:r>
              <a:rPr lang="ru-RU" dirty="0" smtClean="0">
                <a:solidFill>
                  <a:schemeClr val="tx1"/>
                </a:solidFill>
              </a:rPr>
              <a:t>на несколько штук, сравнение и т. п.) на различной предметной наглядности символического характера (используются простейшие заменители — фигурки, палочки и т. д.).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90011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Вторым необходимым условием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900113" y="1592263"/>
            <a:ext cx="7920037" cy="4248150"/>
          </a:xfrm>
        </p:spPr>
        <p:txBody>
          <a:bodyPr/>
          <a:lstStyle/>
          <a:p>
            <a:pPr algn="just"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является обучение ребенка </a:t>
            </a:r>
            <a:r>
              <a:rPr lang="ru-RU" sz="3600" i="1" dirty="0" smtClean="0">
                <a:solidFill>
                  <a:schemeClr val="tx1"/>
                </a:solidFill>
              </a:rPr>
              <a:t>выбору соответствующих арифметических действий и составлению математических выражений</a:t>
            </a:r>
            <a:r>
              <a:rPr lang="ru-RU" sz="3600" dirty="0" smtClean="0">
                <a:solidFill>
                  <a:schemeClr val="tx1"/>
                </a:solidFill>
              </a:rPr>
              <a:t> в соответствии с ситуацией, заданной текстом.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90011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>На третьем этапе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03238" y="1125538"/>
            <a:ext cx="8389937" cy="471646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следует убедиться, что ребенок достаточно уверенно пользуется приемом присчитывания и отсчитывания, так как для получения результата арифметического действия следует это действие выполнять, а не получать ответ пересчетом.</a:t>
            </a:r>
          </a:p>
          <a:p>
            <a:pPr algn="ctr">
              <a:defRPr/>
            </a:pPr>
            <a:r>
              <a:rPr lang="ru-RU" dirty="0" smtClean="0"/>
              <a:t> </a:t>
            </a:r>
            <a:r>
              <a:rPr lang="ru-RU" sz="3600" b="1" i="1" u="sng" dirty="0" smtClean="0"/>
              <a:t>Пересчет</a:t>
            </a:r>
            <a:r>
              <a:rPr lang="ru-RU" sz="3600" b="1" i="1" dirty="0" smtClean="0"/>
              <a:t> — это способ проверки правильности полученного результата.</a:t>
            </a:r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503238" y="549275"/>
            <a:ext cx="82819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/>
              <a:t>Для </a:t>
            </a:r>
            <a:r>
              <a:rPr lang="ru-RU" sz="3200" i="1"/>
              <a:t>исключения пересчета </a:t>
            </a:r>
            <a:r>
              <a:rPr lang="ru-RU" sz="3200"/>
              <a:t>рекомендуется использовать </a:t>
            </a:r>
            <a:r>
              <a:rPr lang="ru-RU" sz="3200" i="1"/>
              <a:t>прием</a:t>
            </a:r>
            <a:r>
              <a:rPr lang="ru-RU" sz="3200"/>
              <a:t> работы со </a:t>
            </a:r>
            <a:r>
              <a:rPr lang="ru-RU" sz="3200" i="1"/>
              <a:t>«скрытой» наглядностью</a:t>
            </a:r>
            <a:r>
              <a:rPr lang="ru-RU" sz="3200"/>
              <a:t>, т. е. сначала </a:t>
            </a:r>
            <a:r>
              <a:rPr lang="ru-RU" sz="3200" i="1"/>
              <a:t>наглядность предъявляется</a:t>
            </a:r>
            <a:r>
              <a:rPr lang="ru-RU" sz="3200"/>
              <a:t>, сосчитывается, обозначается цифрами, а </a:t>
            </a:r>
            <a:r>
              <a:rPr lang="ru-RU" sz="3200" i="1"/>
              <a:t>затем прячется </a:t>
            </a:r>
            <a:r>
              <a:rPr lang="ru-RU" sz="3200"/>
              <a:t>(в коробку, конверт, корзину, за ширму и т. п.). После этого в соответствии с сюжетом задания </a:t>
            </a:r>
            <a:r>
              <a:rPr lang="ru-RU" sz="3200" i="1"/>
              <a:t>приступают к выбору действия</a:t>
            </a:r>
            <a:r>
              <a:rPr lang="ru-RU" sz="3200"/>
              <a:t>, поясняя его.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503237"/>
          </a:xfrm>
        </p:spPr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</a:rPr>
              <a:t>Например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47700" y="873125"/>
            <a:ext cx="8245475" cy="5327650"/>
          </a:xfrm>
        </p:spPr>
        <p:txBody>
          <a:bodyPr/>
          <a:lstStyle/>
          <a:p>
            <a:pPr algn="just"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Ситуация с мартышками : — На ветке сидели 6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</a:rPr>
              <a:t>мартышек</a:t>
            </a:r>
            <a:r>
              <a:rPr lang="ru-RU" sz="2700" dirty="0" smtClean="0">
                <a:solidFill>
                  <a:schemeClr val="tx1"/>
                </a:solidFill>
              </a:rPr>
              <a:t>. Педагог выставляет мартышек и предлагает обозначить их количество цифрой.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Затем изображение задергивается занавеской и сообщается продолжение сюжета: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— Одна свалилась.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Эту одну мартышку можно достать из-за занавески и поставить на незакрытую часть </a:t>
            </a:r>
            <a:r>
              <a:rPr lang="ru-RU" sz="2700" dirty="0" err="1" smtClean="0">
                <a:solidFill>
                  <a:schemeClr val="tx1"/>
                </a:solidFill>
              </a:rPr>
              <a:t>фланелеграфа</a:t>
            </a:r>
            <a:r>
              <a:rPr lang="ru-RU" sz="27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— Обозначьте эту мартышку цифрой. Теперь рядом с занавеской две карточки с цифрами: 6 и 1.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—  Каким действием можно обозначить то, что мартышка свалилась с ветки? (Вычитанием.)</a:t>
            </a:r>
          </a:p>
          <a:p>
            <a:pPr algn="just">
              <a:defRPr/>
            </a:pPr>
            <a:endParaRPr lang="ru-RU" sz="2600" dirty="0" smtClean="0"/>
          </a:p>
          <a:p>
            <a:pPr>
              <a:defRPr/>
            </a:pPr>
            <a:endParaRPr lang="ru-RU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792163" y="476250"/>
            <a:ext cx="7704137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Почему вы выбираете вычитание? Почему не сложение? (Мартышка свалилась с ветки, и теперь на ветке их будет меньше, значит, надо отнять.) Запись завершается постановкой карточки со знаком вычитания. Теперь на фланелеграфе выражение: 6 — 1.</a:t>
            </a:r>
          </a:p>
          <a:p>
            <a:pPr algn="just"/>
            <a:r>
              <a:rPr lang="ru-RU" sz="2400"/>
              <a:t>— Как найти его значение? (Дети используют любой знакомый способ, объясняя его.) Закончите запись. Какой знак нужно поставить, чтобы обозначить, что получилось 5 мартышек? (Знак равенства.)</a:t>
            </a:r>
          </a:p>
          <a:p>
            <a:pPr algn="just"/>
            <a:r>
              <a:rPr lang="ru-RU" sz="2400"/>
              <a:t>Фиксируем равенство: 6-1 = 5.</a:t>
            </a:r>
          </a:p>
          <a:p>
            <a:pPr algn="just"/>
            <a:r>
              <a:rPr lang="ru-RU" sz="2400"/>
              <a:t>После этого занавеска отдергивается и детям предлагается проверить правильность ответа пересчетом.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11188" y="549275"/>
            <a:ext cx="81375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/>
              <a:t>Данная система работы с наглядностью будет формировать у ребенка правильное представление о том, что в решении задачи главное — </a:t>
            </a:r>
            <a:r>
              <a:rPr lang="ru-RU" sz="3600" i="1" u="sng"/>
              <a:t>это поиск действия</a:t>
            </a:r>
            <a:r>
              <a:rPr lang="ru-RU" sz="3600"/>
              <a:t>, и о том, что </a:t>
            </a:r>
            <a:r>
              <a:rPr lang="ru-RU" sz="3600" i="1" u="sng"/>
              <a:t>решение задачи и ее проверка — это разные учебные действия</a:t>
            </a:r>
            <a:r>
              <a:rPr lang="ru-RU" sz="360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90011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Задача как математическое понятие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99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160463"/>
            <a:ext cx="8134350" cy="46815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i="1" smtClean="0">
                <a:solidFill>
                  <a:schemeClr val="tx1"/>
                </a:solidFill>
                <a:cs typeface="Arial" charset="0"/>
              </a:rPr>
              <a:t>Задача </a:t>
            </a:r>
            <a:r>
              <a:rPr lang="ru-RU" smtClean="0">
                <a:solidFill>
                  <a:schemeClr val="tx1"/>
                </a:solidFill>
                <a:cs typeface="Arial" charset="0"/>
              </a:rPr>
              <a:t>— это текст, содержащий численные компоненты. </a:t>
            </a:r>
          </a:p>
          <a:p>
            <a:pPr algn="just">
              <a:spcBef>
                <a:spcPct val="0"/>
              </a:spcBef>
            </a:pPr>
            <a:r>
              <a:rPr lang="ru-RU" i="1" smtClean="0">
                <a:solidFill>
                  <a:schemeClr val="tx1"/>
                </a:solidFill>
                <a:cs typeface="Arial" charset="0"/>
              </a:rPr>
              <a:t>Структура</a:t>
            </a:r>
            <a:r>
              <a:rPr lang="ru-RU" smtClean="0">
                <a:solidFill>
                  <a:schemeClr val="tx1"/>
                </a:solidFill>
                <a:cs typeface="Arial" charset="0"/>
              </a:rPr>
              <a:t> этого текста такова, что в нем можно выделить условие и требование (которое не всегда выражено в форме вопросительного предложения). </a:t>
            </a:r>
          </a:p>
          <a:p>
            <a:pPr algn="just">
              <a:spcBef>
                <a:spcPct val="0"/>
              </a:spcBef>
            </a:pPr>
            <a:r>
              <a:rPr lang="ru-RU" i="1" smtClean="0">
                <a:solidFill>
                  <a:schemeClr val="tx1"/>
                </a:solidFill>
                <a:cs typeface="Arial" charset="0"/>
              </a:rPr>
              <a:t>Решить задачу </a:t>
            </a:r>
            <a:r>
              <a:rPr lang="ru-RU" smtClean="0">
                <a:solidFill>
                  <a:schemeClr val="tx1"/>
                </a:solidFill>
                <a:cs typeface="Arial" charset="0"/>
              </a:rPr>
              <a:t>— значит выполнить арифметические действия, определен­ные условием, и удовлетворить требованию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260350"/>
            <a:ext cx="7920037" cy="1223963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полноценной работы над задачей ребенок 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863600" y="1593850"/>
            <a:ext cx="7991475" cy="44275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а) уметь хорошо читать и понимать смысл прочитанного;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б) уметь работать над текстом задачи, выявляя его структуру и взаимоотношения между данными и искомым;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в) уметь правильно выбирать и выполнять арифметические действия.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107950"/>
          </a:xfrm>
        </p:spPr>
        <p:txBody>
          <a:bodyPr/>
          <a:lstStyle/>
          <a:p>
            <a:endParaRPr lang="ru-RU" sz="2800" smtClean="0">
              <a:solidFill>
                <a:srgbClr val="4A452A"/>
              </a:solidFill>
              <a:cs typeface="Arial" charset="0"/>
            </a:endParaRPr>
          </a:p>
        </p:txBody>
      </p:sp>
      <p:sp>
        <p:nvSpPr>
          <p:cNvPr id="6147" name="Текст 4"/>
          <p:cNvSpPr>
            <a:spLocks noGrp="1"/>
          </p:cNvSpPr>
          <p:nvPr>
            <p:ph type="body" sz="quarter" idx="10"/>
          </p:nvPr>
        </p:nvSpPr>
        <p:spPr>
          <a:xfrm>
            <a:off x="792163" y="441325"/>
            <a:ext cx="8062912" cy="5724525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При рассмотрении задачи как вербальной (текстовой) структуры принято выделять ее характерные признаки: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условие, вопрос, данные, искомое.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 текстах стандартной формы условие выражено повествовательным предложением и предшествует вопросу, который выражен вопросительным предложением.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К нетиповым относятся тексты, в которых или требование выражено повествовательным предложением, или вся задача сформулирована одним предложением, или условие разделено на две части и т. п.</a:t>
            </a:r>
          </a:p>
          <a:p>
            <a:pPr>
              <a:defRPr/>
            </a:pPr>
            <a:endParaRPr lang="ru-RU" dirty="0" smtClean="0">
              <a:solidFill>
                <a:srgbClr val="4A452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576262"/>
          </a:xfrm>
        </p:spPr>
        <p:txBody>
          <a:bodyPr/>
          <a:lstStyle/>
          <a:p>
            <a:pPr>
              <a:defRPr/>
            </a:pPr>
            <a:r>
              <a:rPr lang="ru-RU" sz="3200" u="sng" dirty="0" smtClean="0"/>
              <a:t>Например: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rgbClr val="4A452A"/>
              </a:solidFill>
              <a:cs typeface="Arial" charset="0"/>
            </a:endParaRPr>
          </a:p>
        </p:txBody>
      </p:sp>
      <p:sp>
        <p:nvSpPr>
          <p:cNvPr id="7171" name="Текст 4"/>
          <p:cNvSpPr>
            <a:spLocks noGrp="1"/>
          </p:cNvSpPr>
          <p:nvPr>
            <p:ph type="body" sz="quarter" idx="10"/>
          </p:nvPr>
        </p:nvSpPr>
        <p:spPr>
          <a:xfrm>
            <a:off x="647700" y="765175"/>
            <a:ext cx="8207375" cy="5076825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1) </a:t>
            </a:r>
            <a:r>
              <a:rPr lang="ru-RU" sz="2400" dirty="0" smtClean="0"/>
              <a:t>В гараже стояли 2 легковые и 5 грузовых машин. Найти количество машин в гараже.</a:t>
            </a:r>
          </a:p>
          <a:p>
            <a:pPr>
              <a:defRPr/>
            </a:pPr>
            <a:r>
              <a:rPr lang="ru-RU" sz="2400" dirty="0" smtClean="0"/>
              <a:t>2) Сколько карандашей было у Маши, если 3 карандаша она отдала брату, а 4 оставила себе?</a:t>
            </a:r>
          </a:p>
          <a:p>
            <a:pPr>
              <a:defRPr/>
            </a:pPr>
            <a:r>
              <a:rPr lang="ru-RU" sz="2400" dirty="0" smtClean="0"/>
              <a:t>3) На полке стояло 6 книг. Сколько книг осталось на полке после того, как 2 книги Петя отнес в библиотеку? и т. п.</a:t>
            </a:r>
          </a:p>
          <a:p>
            <a:pPr>
              <a:defRPr/>
            </a:pPr>
            <a:r>
              <a:rPr lang="ru-RU" sz="2400" dirty="0" smtClean="0"/>
              <a:t>Нетиповые тексты могут быть построены и на других принципах — это могут быть тексты с нехваткой или излишком данных. Например:</a:t>
            </a:r>
          </a:p>
          <a:p>
            <a:pPr>
              <a:defRPr/>
            </a:pPr>
            <a:r>
              <a:rPr lang="ru-RU" sz="2400" dirty="0" smtClean="0"/>
              <a:t>1) На дереве сидели птицы. 5 из них — это воробьи, осталь­ные — голуби. Сколько было голубей?</a:t>
            </a:r>
          </a:p>
          <a:p>
            <a:pPr>
              <a:defRPr/>
            </a:pPr>
            <a:r>
              <a:rPr lang="ru-RU" sz="2400" dirty="0" smtClean="0"/>
              <a:t>2) В вазе лежало 8 апельсинов. Ваня съел 2 апельсина, и Ка­тя съела 3 апельсина. Сколько апельсинов они съели?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503238" y="549275"/>
            <a:ext cx="79216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/>
              <a:t>Воспитатель</a:t>
            </a:r>
            <a:r>
              <a:rPr lang="ru-RU" sz="2800"/>
              <a:t> при раннем знакомстве с задачей, зная, что дети не могут работать с текстом самостоятельно, </a:t>
            </a:r>
            <a:r>
              <a:rPr lang="ru-RU" sz="2800" i="1"/>
              <a:t>старается облегчить </a:t>
            </a:r>
            <a:r>
              <a:rPr lang="ru-RU" sz="2800"/>
              <a:t>им </a:t>
            </a:r>
            <a:r>
              <a:rPr lang="ru-RU" sz="2800" i="1"/>
              <a:t>восприятие</a:t>
            </a:r>
            <a:r>
              <a:rPr lang="ru-RU" sz="2800"/>
              <a:t> этого </a:t>
            </a:r>
            <a:r>
              <a:rPr lang="ru-RU" sz="2800" i="1"/>
              <a:t>текста</a:t>
            </a:r>
            <a:r>
              <a:rPr lang="ru-RU" sz="2800"/>
              <a:t>, </a:t>
            </a:r>
            <a:r>
              <a:rPr lang="ru-RU" sz="2800" i="1"/>
              <a:t>моделируя </a:t>
            </a:r>
            <a:r>
              <a:rPr lang="ru-RU" sz="2800"/>
              <a:t>все его </a:t>
            </a:r>
            <a:r>
              <a:rPr lang="ru-RU" sz="2800" i="1"/>
              <a:t>числовые компоненты </a:t>
            </a:r>
            <a:r>
              <a:rPr lang="ru-RU" sz="2800"/>
              <a:t>на наглядности (хотя именно числовые компоненты воспринимаются ребенком быстрее и легче всего.) При этом на столе или фланелеграфе </a:t>
            </a:r>
            <a:r>
              <a:rPr lang="ru-RU" sz="2800" i="1"/>
              <a:t>выставляется все нужное количество предметов </a:t>
            </a:r>
            <a:r>
              <a:rPr lang="ru-RU" sz="2800"/>
              <a:t>и перед глазами детей </a:t>
            </a:r>
            <a:r>
              <a:rPr lang="ru-RU" sz="2800" i="1"/>
              <a:t>выполняются</a:t>
            </a:r>
            <a:r>
              <a:rPr lang="ru-RU" sz="2800"/>
              <a:t> все обозначенные </a:t>
            </a:r>
            <a:r>
              <a:rPr lang="ru-RU" sz="2800" i="1"/>
              <a:t>условием действия</a:t>
            </a:r>
            <a:r>
              <a:rPr lang="ru-RU" sz="280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38" y="296863"/>
            <a:ext cx="7920037" cy="576262"/>
          </a:xfrm>
        </p:spPr>
        <p:txBody>
          <a:bodyPr/>
          <a:lstStyle/>
          <a:p>
            <a:pPr>
              <a:defRPr/>
            </a:pP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Например: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935038" y="873125"/>
            <a:ext cx="7920037" cy="4968875"/>
          </a:xfrm>
        </p:spPr>
        <p:txBody>
          <a:bodyPr/>
          <a:lstStyle/>
          <a:p>
            <a:pPr>
              <a:defRPr/>
            </a:pPr>
            <a:r>
              <a:rPr lang="ru-RU" sz="2600" i="1" dirty="0" smtClean="0">
                <a:solidFill>
                  <a:schemeClr val="bg2">
                    <a:lumMod val="10000"/>
                  </a:schemeClr>
                </a:solidFill>
              </a:rPr>
              <a:t>Задача.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 6 мартышек сидели на ветке. Одна — свалилась. Сколько мартышек осталось на ветке?</a:t>
            </a:r>
          </a:p>
          <a:p>
            <a:pPr algn="just">
              <a:defRPr/>
            </a:pP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Иллюстрируя этот текст, педагог его, выставляет на </a:t>
            </a:r>
            <a:r>
              <a:rPr lang="ru-RU" sz="2600" dirty="0" err="1" smtClean="0">
                <a:solidFill>
                  <a:schemeClr val="bg2">
                    <a:lumMod val="10000"/>
                  </a:schemeClr>
                </a:solidFill>
              </a:rPr>
              <a:t>фланелеграф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 изображения шести мартышек, затем снимает одну мартышку и ставит ее несколько в стороне или снимает с </a:t>
            </a:r>
            <a:r>
              <a:rPr lang="ru-RU" sz="2600" dirty="0" err="1" smtClean="0">
                <a:solidFill>
                  <a:schemeClr val="bg2">
                    <a:lumMod val="10000"/>
                  </a:schemeClr>
                </a:solidFill>
              </a:rPr>
              <a:t>фланелеграфа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600" i="1" dirty="0" smtClean="0">
                <a:solidFill>
                  <a:schemeClr val="bg2">
                    <a:lumMod val="10000"/>
                  </a:schemeClr>
                </a:solidFill>
              </a:rPr>
              <a:t>Остальные пять остаются перед глазами детей. </a:t>
            </a:r>
          </a:p>
          <a:p>
            <a:pPr algn="just">
              <a:defRPr/>
            </a:pPr>
            <a:r>
              <a:rPr lang="ru-RU" sz="2600" i="1" dirty="0" smtClean="0">
                <a:solidFill>
                  <a:schemeClr val="bg2">
                    <a:lumMod val="10000"/>
                  </a:schemeClr>
                </a:solidFill>
              </a:rPr>
              <a:t>При такой организации наглядности не только процесс решения задачи теряет смысл, но и способ получения результата совершенно противоположен тому, который предполагается при решении задачи.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863600" y="657225"/>
            <a:ext cx="766921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/>
              <a:t>Ответ при решении задачи должен быть получен как результат </a:t>
            </a:r>
            <a:r>
              <a:rPr lang="ru-RU" sz="4400" b="1" i="1" u="sng"/>
              <a:t>выполнения арифметического действия (!).</a:t>
            </a:r>
            <a:endParaRPr lang="ru-RU" sz="4400" b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11188" y="549275"/>
            <a:ext cx="795655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900"/>
              <a:t>При описанном выше способе работы с наглядностью ребенок не только </a:t>
            </a:r>
            <a:r>
              <a:rPr lang="ru-RU" sz="2900" i="1"/>
              <a:t>не озабочен выбором действия, но и не должен его выполнять,</a:t>
            </a:r>
            <a:r>
              <a:rPr lang="ru-RU" sz="2900"/>
              <a:t> поскольку ответ он может получить пересчетом. При ответе на вопрос, какое действие он выполнял, ребенок </a:t>
            </a:r>
            <a:r>
              <a:rPr lang="ru-RU" sz="2900" i="1"/>
              <a:t>ориентируется на действие педагога </a:t>
            </a:r>
            <a:r>
              <a:rPr lang="ru-RU" sz="2900"/>
              <a:t>(снял мартышку — надо отнимать) </a:t>
            </a:r>
            <a:r>
              <a:rPr lang="ru-RU" sz="2900" i="1"/>
              <a:t>или на слово </a:t>
            </a:r>
            <a:r>
              <a:rPr lang="ru-RU" sz="2900"/>
              <a:t>(отдали, унесли, съели, осталось и т. п. — надо вычитать, дали, купили, стало, вместе и т. п. — надо складывать).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964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Cassandra</vt:lpstr>
      <vt:lpstr>Calibri</vt:lpstr>
      <vt:lpstr>Wingdings 2</vt:lpstr>
      <vt:lpstr>Wingdings</vt:lpstr>
      <vt:lpstr>Arial Unicode MS</vt:lpstr>
      <vt:lpstr>Times New Roman</vt:lpstr>
      <vt:lpstr>Тема Office</vt:lpstr>
      <vt:lpstr>Подготовка дошкольников к обучению решению задач                              </vt:lpstr>
      <vt:lpstr>Задача как математическое понятие</vt:lpstr>
      <vt:lpstr>для полноценной работы над задачей ребенок должен: </vt:lpstr>
      <vt:lpstr>Слайд 4</vt:lpstr>
      <vt:lpstr>Например: </vt:lpstr>
      <vt:lpstr>Слайд 6</vt:lpstr>
      <vt:lpstr>Например: </vt:lpstr>
      <vt:lpstr>Слайд 8</vt:lpstr>
      <vt:lpstr>Слайд 9</vt:lpstr>
      <vt:lpstr>Первым необходимым условием </vt:lpstr>
      <vt:lpstr>Вторым необходимым условием</vt:lpstr>
      <vt:lpstr>На третьем этапе </vt:lpstr>
      <vt:lpstr>Слайд 13</vt:lpstr>
      <vt:lpstr>Например</vt:lpstr>
      <vt:lpstr>Слайд 15</vt:lpstr>
      <vt:lpstr>Слайд 16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Ириша</cp:lastModifiedBy>
  <cp:revision>33</cp:revision>
  <dcterms:created xsi:type="dcterms:W3CDTF">2011-07-06T07:21:00Z</dcterms:created>
  <dcterms:modified xsi:type="dcterms:W3CDTF">2018-09-24T19:03:51Z</dcterms:modified>
</cp:coreProperties>
</file>