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95" r:id="rId2"/>
    <p:sldId id="281" r:id="rId3"/>
    <p:sldId id="282" r:id="rId4"/>
    <p:sldId id="283" r:id="rId5"/>
    <p:sldId id="294" r:id="rId6"/>
    <p:sldId id="285" r:id="rId7"/>
    <p:sldId id="286" r:id="rId8"/>
    <p:sldId id="287" r:id="rId9"/>
    <p:sldId id="289" r:id="rId10"/>
    <p:sldId id="290" r:id="rId11"/>
    <p:sldId id="292" r:id="rId12"/>
    <p:sldId id="29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66CCFF"/>
    <a:srgbClr val="CC6600"/>
    <a:srgbClr val="FFFF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56ABB-8D5A-4FE5-8983-80EA1861B028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67EDF-3A0D-4407-B8CC-3A31745CF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EDF-3A0D-4407-B8CC-3A31745CF4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4302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78E8-BBF4-4E60-9612-7863BF0463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69D7-C0D4-4139-A071-E008029414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3D7AA-9757-4FB3-A326-5BA44548F8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C416-E54E-411F-9F60-D30350A885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9525-295B-4BFF-94DF-175C2697C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B1F3-EA29-42F3-9D07-70F7EB0831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9CE27-D31D-4F9D-9867-669D1906B0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5C6AD-4A7C-4192-B556-457EA39485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9897-AA41-49C3-8E92-C33DB2A534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14E0-0C48-4A8D-926B-68FF06253E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6755-D136-4E4C-AD3B-7F66E8FFD5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291A-F816-4DB6-A22C-501B514476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484A1-1047-45A1-AE8F-0D79733C4E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20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4200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FA9DAB66-E8A6-43D5-93CC-8C046F02A4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25" y="714375"/>
            <a:ext cx="5400675" cy="3500438"/>
          </a:xfrm>
        </p:spPr>
        <p:txBody>
          <a:bodyPr/>
          <a:lstStyle/>
          <a:p>
            <a:pPr>
              <a:defRPr/>
            </a:pPr>
            <a:r>
              <a:rPr lang="ru-RU" sz="4000" dirty="0" err="1" smtClean="0">
                <a:solidFill>
                  <a:srgbClr val="FFFF00"/>
                </a:solidFill>
                <a:effectLst/>
              </a:rPr>
              <a:t>Здоровьесберегающие</a:t>
            </a:r>
            <a:r>
              <a:rPr lang="ru-RU" sz="4000" dirty="0" smtClean="0">
                <a:solidFill>
                  <a:srgbClr val="FFFF00"/>
                </a:solidFill>
                <a:effectLst/>
              </a:rPr>
              <a:t> технологии 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профессиональная позиция педагога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7" name="Содержимое 6" descr="image073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928670"/>
            <a:ext cx="3071804" cy="4683462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63" y="4214813"/>
            <a:ext cx="5329237" cy="15716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400" b="1" dirty="0" smtClean="0">
                <a:effectLst/>
              </a:rPr>
              <a:t>    </a:t>
            </a:r>
            <a:r>
              <a:rPr lang="ru-RU" sz="2400" b="1" dirty="0" err="1" smtClean="0">
                <a:effectLst/>
              </a:rPr>
              <a:t>подготовила:воспитатель</a:t>
            </a:r>
            <a:r>
              <a:rPr lang="ru-RU" sz="2400" b="1" dirty="0" smtClean="0">
                <a:effectLst/>
              </a:rPr>
              <a:t> </a:t>
            </a:r>
            <a:r>
              <a:rPr lang="ru-RU" sz="2400" b="1" dirty="0" err="1" smtClean="0">
                <a:effectLst/>
              </a:rPr>
              <a:t>Шомесова</a:t>
            </a:r>
            <a:r>
              <a:rPr lang="ru-RU" sz="2400" b="1" dirty="0" smtClean="0">
                <a:effectLst/>
              </a:rPr>
              <a:t> Т.И.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pPr eaLnBrk="1" hangingPunct="1"/>
            <a:r>
              <a:rPr lang="ru-RU" sz="4000" b="0" dirty="0" smtClean="0">
                <a:solidFill>
                  <a:srgbClr val="FFFF00"/>
                </a:solidFill>
                <a:effectLst/>
              </a:rPr>
              <a:t>Заповеди здорового воспитателя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5643563" cy="5059362"/>
          </a:xfrm>
        </p:spPr>
        <p:txBody>
          <a:bodyPr/>
          <a:lstStyle/>
          <a:p>
            <a:pPr eaLnBrk="1" hangingPunct="1"/>
            <a:r>
              <a:rPr lang="ru-RU" sz="2000" dirty="0" smtClean="0">
                <a:effectLst/>
              </a:rPr>
              <a:t>Соблюдайте режим дня, </a:t>
            </a:r>
            <a:r>
              <a:rPr lang="ru-RU" sz="2000" b="1" dirty="0" smtClean="0">
                <a:effectLst/>
              </a:rPr>
              <a:t>высыпайтесь! </a:t>
            </a:r>
          </a:p>
          <a:p>
            <a:pPr eaLnBrk="1" hangingPunct="1"/>
            <a:r>
              <a:rPr lang="ru-RU" sz="2000" dirty="0" smtClean="0">
                <a:effectLst/>
              </a:rPr>
              <a:t>Ешьте больше </a:t>
            </a:r>
            <a:r>
              <a:rPr lang="ru-RU" sz="2000" b="1" dirty="0" smtClean="0">
                <a:effectLst/>
              </a:rPr>
              <a:t>овощей и фруктов!</a:t>
            </a:r>
          </a:p>
          <a:p>
            <a:pPr eaLnBrk="1" hangingPunct="1"/>
            <a:r>
              <a:rPr lang="ru-RU" sz="2000" dirty="0" smtClean="0">
                <a:effectLst/>
              </a:rPr>
              <a:t>Больше </a:t>
            </a:r>
            <a:r>
              <a:rPr lang="ru-RU" sz="2000" b="1" dirty="0" smtClean="0">
                <a:effectLst/>
              </a:rPr>
              <a:t>двигайтесь</a:t>
            </a:r>
            <a:r>
              <a:rPr lang="ru-RU" sz="2000" dirty="0" smtClean="0">
                <a:effectLst/>
              </a:rPr>
              <a:t>, </a:t>
            </a:r>
            <a:r>
              <a:rPr lang="ru-RU" sz="2000" b="1" dirty="0" smtClean="0">
                <a:effectLst/>
              </a:rPr>
              <a:t>не имейте </a:t>
            </a:r>
            <a:r>
              <a:rPr lang="ru-RU" sz="2000" dirty="0" smtClean="0">
                <a:effectLst/>
              </a:rPr>
              <a:t>вредных привычек!</a:t>
            </a:r>
          </a:p>
          <a:p>
            <a:pPr eaLnBrk="1" hangingPunct="1"/>
            <a:r>
              <a:rPr lang="ru-RU" sz="2000" dirty="0" smtClean="0">
                <a:effectLst/>
              </a:rPr>
              <a:t>Постоянно </a:t>
            </a:r>
            <a:r>
              <a:rPr lang="ru-RU" sz="2000" b="1" dirty="0" smtClean="0">
                <a:effectLst/>
              </a:rPr>
              <a:t>развивайте свои способности</a:t>
            </a:r>
            <a:r>
              <a:rPr lang="ru-RU" sz="2000" dirty="0" smtClean="0">
                <a:effectLst/>
              </a:rPr>
              <a:t>! </a:t>
            </a:r>
          </a:p>
          <a:p>
            <a:pPr eaLnBrk="1" hangingPunct="1"/>
            <a:r>
              <a:rPr lang="ru-RU" sz="2000" dirty="0" smtClean="0">
                <a:effectLst/>
              </a:rPr>
              <a:t>Не гасите в себе гнев, дайте ему вырваться наружу!</a:t>
            </a:r>
          </a:p>
          <a:p>
            <a:pPr eaLnBrk="1" hangingPunct="1"/>
            <a:r>
              <a:rPr lang="ru-RU" sz="2000" dirty="0" smtClean="0">
                <a:effectLst/>
              </a:rPr>
              <a:t>Не допускайте </a:t>
            </a:r>
            <a:r>
              <a:rPr lang="ru-RU" sz="2000" b="1" dirty="0" smtClean="0">
                <a:effectLst/>
              </a:rPr>
              <a:t>нервных перегрузок!</a:t>
            </a:r>
          </a:p>
          <a:p>
            <a:pPr eaLnBrk="1" hangingPunct="1"/>
            <a:r>
              <a:rPr lang="ru-RU" sz="2000" dirty="0" smtClean="0">
                <a:effectLst/>
              </a:rPr>
              <a:t>Гоните прочь </a:t>
            </a:r>
            <a:r>
              <a:rPr lang="ru-RU" sz="2000" b="1" dirty="0" smtClean="0">
                <a:effectLst/>
              </a:rPr>
              <a:t>уныние и хандру</a:t>
            </a:r>
            <a:r>
              <a:rPr lang="ru-RU" sz="2000" dirty="0" smtClean="0">
                <a:effectLst/>
              </a:rPr>
              <a:t>! Лечите себя </a:t>
            </a:r>
            <a:r>
              <a:rPr lang="ru-RU" sz="2000" b="1" dirty="0" smtClean="0">
                <a:effectLst/>
              </a:rPr>
              <a:t>радостью</a:t>
            </a:r>
            <a:r>
              <a:rPr lang="ru-RU" sz="2000" dirty="0" smtClean="0">
                <a:effectLst/>
              </a:rPr>
              <a:t>, новыми впечатлениями!</a:t>
            </a:r>
          </a:p>
          <a:p>
            <a:pPr eaLnBrk="1" hangingPunct="1"/>
            <a:r>
              <a:rPr lang="ru-RU" sz="2000" dirty="0" smtClean="0">
                <a:effectLst/>
              </a:rPr>
              <a:t>Желайте себе и окружающим только  </a:t>
            </a:r>
            <a:r>
              <a:rPr lang="ru-RU" sz="2000" b="1" dirty="0" smtClean="0">
                <a:effectLst/>
              </a:rPr>
              <a:t>добра!</a:t>
            </a:r>
            <a:endParaRPr lang="ru-RU" sz="2000" dirty="0" smtClean="0">
              <a:effectLst/>
            </a:endParaRPr>
          </a:p>
          <a:p>
            <a:pPr eaLnBrk="1" hangingPunct="1"/>
            <a:r>
              <a:rPr lang="ru-RU" sz="2000" b="1" dirty="0" smtClean="0">
                <a:effectLst/>
              </a:rPr>
              <a:t>Жестко разграничивайте работу и личную жизнь. </a:t>
            </a:r>
          </a:p>
          <a:p>
            <a:pPr eaLnBrk="1" hangingPunct="1"/>
            <a:endParaRPr lang="ru-RU" sz="2400" dirty="0" smtClean="0">
              <a:effectLst/>
            </a:endParaRPr>
          </a:p>
        </p:txBody>
      </p:sp>
      <p:pic>
        <p:nvPicPr>
          <p:cNvPr id="3080" name="Picture 8" descr="http://prv1.lori-images.net/krasivaya-sportivnaya-devushka-krutit-obruch-na-prirode-0001984229-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285860"/>
            <a:ext cx="342902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r>
              <a:rPr lang="ru-RU" b="0" smtClean="0">
                <a:solidFill>
                  <a:srgbClr val="FFFF00"/>
                </a:solidFill>
                <a:effectLst/>
              </a:rPr>
              <a:t>Крутится или нет?</a:t>
            </a:r>
          </a:p>
        </p:txBody>
      </p:sp>
      <p:pic>
        <p:nvPicPr>
          <p:cNvPr id="13315" name="Picture 5" descr="ATT-0-04637FCB270FA54C9FCAC124CC1BDD7A-image0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000108"/>
            <a:ext cx="8286750" cy="5416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endParaRPr lang="ru-RU" b="0" dirty="0" smtClean="0">
              <a:solidFill>
                <a:srgbClr val="FF0000"/>
              </a:solidFill>
              <a:effectLst/>
            </a:endParaRPr>
          </a:p>
        </p:txBody>
      </p:sp>
      <p:pic>
        <p:nvPicPr>
          <p:cNvPr id="5" name="Содержимое 4" descr="cdp56kYGdM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8096275" cy="61436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88" y="214313"/>
            <a:ext cx="8286750" cy="12144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Профессиональные риски педагогического труда 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428625" y="1857375"/>
            <a:ext cx="4071938" cy="928688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200" dirty="0">
                <a:solidFill>
                  <a:srgbClr val="002060"/>
                </a:solidFill>
              </a:rPr>
              <a:t>коммуникативная перегрузка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28625" y="2857500"/>
            <a:ext cx="4071938" cy="928688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200" dirty="0">
                <a:solidFill>
                  <a:srgbClr val="002060"/>
                </a:solidFill>
              </a:rPr>
              <a:t>сложная модель деятельности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428625" y="3929063"/>
            <a:ext cx="4071938" cy="1071562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жёсткий </a:t>
            </a:r>
            <a:r>
              <a:rPr lang="ru-RU" sz="2200" dirty="0">
                <a:solidFill>
                  <a:srgbClr val="002060"/>
                </a:solidFill>
              </a:rPr>
              <a:t>характер труда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428625" y="5143500"/>
            <a:ext cx="4143375" cy="1071563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низкая экономическая защищенность и престиж профессии </a:t>
            </a: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5286375" y="2786063"/>
            <a:ext cx="3143250" cy="2428875"/>
          </a:xfrm>
          <a:prstGeom prst="round2Diag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профессиональный дистресс</a:t>
            </a:r>
            <a:r>
              <a:rPr lang="en-US" sz="2400" dirty="0">
                <a:solidFill>
                  <a:srgbClr val="002060"/>
                </a:solidFill>
              </a:rPr>
              <a:t> -</a:t>
            </a:r>
            <a:r>
              <a:rPr lang="ru-RU" sz="2400" dirty="0">
                <a:solidFill>
                  <a:srgbClr val="002060"/>
                </a:solidFill>
              </a:rPr>
              <a:t> нарушений здоровья </a:t>
            </a:r>
            <a:r>
              <a:rPr lang="ru-RU" sz="2400" dirty="0" smtClean="0">
                <a:solidFill>
                  <a:srgbClr val="002060"/>
                </a:solidFill>
              </a:rPr>
              <a:t>педагога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0" smtClean="0">
                <a:solidFill>
                  <a:srgbClr val="FFFF00"/>
                </a:solidFill>
                <a:effectLst/>
              </a:rPr>
              <a:t>Здоровьесберегающая профессиональная позиция педагога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/>
              </a:rPr>
              <a:t>Осознание проблем собственного здоровья</a:t>
            </a:r>
          </a:p>
          <a:p>
            <a:pPr eaLnBrk="1" hangingPunct="1">
              <a:defRPr/>
            </a:pPr>
            <a:r>
              <a:rPr lang="ru-RU" dirty="0" smtClean="0">
                <a:effectLst/>
              </a:rPr>
              <a:t>Понимание зависимости здоровья от образа жизни</a:t>
            </a:r>
          </a:p>
          <a:p>
            <a:pPr eaLnBrk="1" hangingPunct="1">
              <a:defRPr/>
            </a:pPr>
            <a:r>
              <a:rPr lang="ru-RU" dirty="0" smtClean="0">
                <a:effectLst/>
              </a:rPr>
              <a:t>Знания о здоровом образе жизни и способах его осуществления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6" name="Содержимое 5" descr="1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785926"/>
            <a:ext cx="4234638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25"/>
          </a:xfrm>
        </p:spPr>
        <p:txBody>
          <a:bodyPr/>
          <a:lstStyle/>
          <a:p>
            <a:pPr eaLnBrk="1" hangingPunct="1"/>
            <a:r>
              <a:rPr lang="ru-RU" b="0" smtClean="0">
                <a:solidFill>
                  <a:srgbClr val="FFFF00"/>
                </a:solidFill>
                <a:effectLst/>
              </a:rPr>
              <a:t>Болезни «платы за сочувствие»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29125"/>
            <a:ext cx="8229600" cy="170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2571750" y="1214438"/>
            <a:ext cx="214313" cy="857250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858000" y="1143000"/>
            <a:ext cx="214313" cy="192881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0" name="Прямоугольник 10"/>
          <p:cNvSpPr>
            <a:spLocks noChangeArrowheads="1"/>
          </p:cNvSpPr>
          <p:nvPr/>
        </p:nvSpPr>
        <p:spPr bwMode="auto">
          <a:xfrm>
            <a:off x="571500" y="2214563"/>
            <a:ext cx="4500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Синдром </a:t>
            </a:r>
            <a:r>
              <a:rPr lang="ru-RU" sz="2800">
                <a:solidFill>
                  <a:srgbClr val="FF0000"/>
                </a:solidFill>
              </a:rPr>
              <a:t>хронической усталости </a:t>
            </a:r>
          </a:p>
        </p:txBody>
      </p:sp>
      <p:sp>
        <p:nvSpPr>
          <p:cNvPr id="6151" name="Прямоугольник 11"/>
          <p:cNvSpPr>
            <a:spLocks noChangeArrowheads="1"/>
          </p:cNvSpPr>
          <p:nvPr/>
        </p:nvSpPr>
        <p:spPr bwMode="auto">
          <a:xfrm>
            <a:off x="4071938" y="3214688"/>
            <a:ext cx="46434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Синдром</a:t>
            </a:r>
            <a:r>
              <a:rPr lang="ru-RU" sz="2800" b="1">
                <a:solidFill>
                  <a:srgbClr val="C00000"/>
                </a:solidFill>
              </a:rPr>
              <a:t> </a:t>
            </a:r>
            <a:r>
              <a:rPr lang="ru-RU" sz="2800">
                <a:solidFill>
                  <a:srgbClr val="C00000"/>
                </a:solidFill>
              </a:rPr>
              <a:t>эмоционального сгорания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93750"/>
          </a:xfrm>
        </p:spPr>
        <p:txBody>
          <a:bodyPr/>
          <a:lstStyle/>
          <a:p>
            <a:pPr>
              <a:defRPr/>
            </a:pPr>
            <a:r>
              <a:rPr lang="ru-RU" b="0" dirty="0" smtClean="0">
                <a:solidFill>
                  <a:srgbClr val="FFFF00"/>
                </a:solidFill>
                <a:effectLst/>
              </a:rPr>
              <a:t>Постоянные симптомы СХУ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dirty="0" smtClean="0">
                <a:effectLst/>
              </a:rPr>
              <a:t>выраженная усталость</a:t>
            </a:r>
          </a:p>
          <a:p>
            <a:pPr eaLnBrk="1" hangingPunct="1">
              <a:defRPr/>
            </a:pPr>
            <a:r>
              <a:rPr lang="ru-RU" sz="2300" dirty="0" smtClean="0">
                <a:effectLst/>
              </a:rPr>
              <a:t>чувство разбитости, которое не проходит после ночного сна</a:t>
            </a:r>
          </a:p>
          <a:p>
            <a:pPr eaLnBrk="1" hangingPunct="1">
              <a:defRPr/>
            </a:pPr>
            <a:r>
              <a:rPr lang="ru-RU" sz="2300" dirty="0" smtClean="0">
                <a:effectLst/>
              </a:rPr>
              <a:t>сон с кошмарными сновидениями </a:t>
            </a:r>
          </a:p>
          <a:p>
            <a:pPr eaLnBrk="1" hangingPunct="1">
              <a:defRPr/>
            </a:pPr>
            <a:r>
              <a:rPr lang="ru-RU" sz="2300" dirty="0" smtClean="0">
                <a:effectLst/>
              </a:rPr>
              <a:t>эмоциональная нестабильность, депрессия</a:t>
            </a:r>
          </a:p>
          <a:p>
            <a:pPr eaLnBrk="1" hangingPunct="1">
              <a:defRPr/>
            </a:pPr>
            <a:r>
              <a:rPr lang="ru-RU" sz="2300" dirty="0" smtClean="0">
                <a:effectLst/>
              </a:rPr>
              <a:t>частые простудные заболевания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6" name="Содержимое 5" descr="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4329114" cy="2873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14313" y="277813"/>
            <a:ext cx="8715375" cy="1143000"/>
          </a:xfrm>
        </p:spPr>
        <p:txBody>
          <a:bodyPr/>
          <a:lstStyle/>
          <a:p>
            <a:pPr eaLnBrk="1" hangingPunct="1"/>
            <a:r>
              <a:rPr lang="ru-RU" sz="4000" b="0" smtClean="0">
                <a:solidFill>
                  <a:srgbClr val="FFFF00"/>
                </a:solidFill>
                <a:effectLst/>
              </a:rPr>
              <a:t>Синдром эмоционального сгорания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15238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effectLst/>
              </a:rPr>
              <a:t>психологическая защита организма на ситуации продолжительного или постоянного стресса</a:t>
            </a:r>
          </a:p>
          <a:p>
            <a:pPr eaLnBrk="1" hangingPunct="1">
              <a:defRPr/>
            </a:pPr>
            <a:r>
              <a:rPr lang="ru-RU" sz="2400" dirty="0" smtClean="0">
                <a:effectLst/>
              </a:rPr>
              <a:t>чаще связан с профессиональной деятельностью человека</a:t>
            </a:r>
            <a:endParaRPr lang="ru-RU" sz="2400" b="1" dirty="0" smtClean="0">
              <a:effectLst/>
            </a:endParaRPr>
          </a:p>
          <a:p>
            <a:pPr eaLnBrk="1" hangingPunct="1">
              <a:defRPr/>
            </a:pPr>
            <a:r>
              <a:rPr lang="ru-RU" sz="2400" dirty="0" smtClean="0">
                <a:effectLst/>
              </a:rPr>
              <a:t>рассматривается в международной классификации болезней, используется в РФ в рубрике 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«Стресс, связанный с трудностями поддержания нормального образа жизни». </a:t>
            </a:r>
          </a:p>
          <a:p>
            <a:pPr eaLnBrk="1" hangingPunct="1">
              <a:defRPr/>
            </a:pPr>
            <a:endParaRPr lang="ru-RU" b="1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0" smtClean="0">
                <a:solidFill>
                  <a:srgbClr val="FFFF00"/>
                </a:solidFill>
                <a:effectLst/>
              </a:rPr>
              <a:t>Симптомы </a:t>
            </a:r>
            <a:r>
              <a:rPr lang="ru-RU" b="0" smtClean="0">
                <a:solidFill>
                  <a:srgbClr val="FF0000"/>
                </a:solidFill>
                <a:effectLst/>
              </a:rPr>
              <a:t>СЭС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307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000" dirty="0">
                <a:effectLst/>
              </a:rPr>
              <a:t>эмоциональное истощение с чувством усталости, не проходящей после ночного </a:t>
            </a:r>
            <a:r>
              <a:rPr lang="ru-RU" sz="3000" dirty="0" smtClean="0">
                <a:effectLst/>
              </a:rPr>
              <a:t>сна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000" dirty="0" smtClean="0">
                <a:effectLst/>
              </a:rPr>
              <a:t>личностная отстраненность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000" dirty="0" smtClean="0">
                <a:effectLst/>
              </a:rPr>
              <a:t>утрата </a:t>
            </a:r>
            <a:r>
              <a:rPr lang="ru-RU" sz="3000" dirty="0">
                <a:effectLst/>
              </a:rPr>
              <a:t>эффективности и </a:t>
            </a:r>
            <a:r>
              <a:rPr lang="ru-RU" sz="3000" dirty="0" smtClean="0">
                <a:effectLst/>
              </a:rPr>
              <a:t>работоспособности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000" dirty="0" smtClean="0">
                <a:effectLst/>
              </a:rPr>
              <a:t>тревога</a:t>
            </a:r>
            <a:r>
              <a:rPr lang="ru-RU" sz="3000" dirty="0">
                <a:effectLst/>
              </a:rPr>
              <a:t>, </a:t>
            </a:r>
            <a:r>
              <a:rPr lang="ru-RU" sz="3000" dirty="0" smtClean="0">
                <a:effectLst/>
              </a:rPr>
              <a:t>беспокойство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000" dirty="0" smtClean="0">
                <a:effectLst/>
              </a:rPr>
              <a:t>колебания </a:t>
            </a:r>
            <a:r>
              <a:rPr lang="ru-RU" sz="3000" dirty="0">
                <a:effectLst/>
              </a:rPr>
              <a:t>настроения вплоть до состояния </a:t>
            </a:r>
            <a:r>
              <a:rPr lang="ru-RU" sz="3000" dirty="0" smtClean="0">
                <a:effectLst/>
              </a:rPr>
              <a:t>депрессии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000" dirty="0" smtClean="0">
                <a:effectLst/>
              </a:rPr>
              <a:t>обострение </a:t>
            </a:r>
            <a:r>
              <a:rPr lang="ru-RU" sz="3000" dirty="0">
                <a:effectLst/>
              </a:rPr>
              <a:t>хронических заболеваний. </a:t>
            </a:r>
          </a:p>
          <a:p>
            <a:pPr eaLnBrk="1" hangingPunct="1">
              <a:defRPr/>
            </a:pP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rgbClr val="FFFF00"/>
                </a:solidFill>
                <a:effectLst/>
              </a:rPr>
              <a:t>Три стадии </a:t>
            </a:r>
            <a:r>
              <a:rPr lang="ru-RU" sz="3600" b="0" dirty="0" smtClean="0">
                <a:solidFill>
                  <a:srgbClr val="FF0000"/>
                </a:solidFill>
                <a:effectLst/>
              </a:rPr>
              <a:t>СЭС</a:t>
            </a:r>
            <a:r>
              <a:rPr lang="ru-RU" sz="3600" b="0" dirty="0" smtClean="0">
                <a:solidFill>
                  <a:srgbClr val="FFFF00"/>
                </a:solidFill>
                <a:effectLst/>
              </a:rPr>
              <a:t> - профессиональной непригодности</a:t>
            </a:r>
            <a:r>
              <a:rPr lang="ru-RU" dirty="0" smtClean="0">
                <a:solidFill>
                  <a:schemeClr val="accent2">
                    <a:lumMod val="2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2">
                    <a:lumMod val="25000"/>
                  </a:schemeClr>
                </a:solidFill>
                <a:effectLst/>
              </a:rPr>
            </a:br>
            <a:endParaRPr lang="ru-RU" dirty="0" smtClean="0">
              <a:solidFill>
                <a:schemeClr val="accent2">
                  <a:lumMod val="2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875" y="1600200"/>
            <a:ext cx="4352925" cy="453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effectLst/>
              </a:rPr>
              <a:t>Человека одолевает депрессия.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>
                <a:effectLst/>
              </a:rPr>
              <a:t>Раздражение </a:t>
            </a:r>
            <a:r>
              <a:rPr lang="ru-RU" sz="2400" dirty="0" smtClean="0">
                <a:effectLst/>
              </a:rPr>
              <a:t>выплескивается </a:t>
            </a:r>
            <a:r>
              <a:rPr lang="ru-RU" sz="2400" dirty="0">
                <a:effectLst/>
              </a:rPr>
              <a:t>на </a:t>
            </a:r>
            <a:r>
              <a:rPr lang="ru-RU" sz="2400" dirty="0" smtClean="0">
                <a:effectLst/>
              </a:rPr>
              <a:t>неповинных людей. После </a:t>
            </a:r>
            <a:r>
              <a:rPr lang="ru-RU" sz="2400" dirty="0">
                <a:effectLst/>
              </a:rPr>
              <a:t>срыва </a:t>
            </a:r>
            <a:r>
              <a:rPr lang="ru-RU" sz="2400" dirty="0" smtClean="0">
                <a:effectLst/>
              </a:rPr>
              <a:t>- </a:t>
            </a:r>
            <a:r>
              <a:rPr lang="ru-RU" sz="2400" dirty="0">
                <a:effectLst/>
              </a:rPr>
              <a:t>невыносимый стыд и чувство </a:t>
            </a:r>
            <a:r>
              <a:rPr lang="ru-RU" sz="2400" dirty="0" smtClean="0">
                <a:effectLst/>
              </a:rPr>
              <a:t>вины.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effectLst/>
              </a:rPr>
              <a:t>Утрата </a:t>
            </a:r>
            <a:r>
              <a:rPr lang="ru-RU" sz="2400" dirty="0">
                <a:effectLst/>
              </a:rPr>
              <a:t>профессиональных </a:t>
            </a:r>
            <a:r>
              <a:rPr lang="ru-RU" sz="2400" dirty="0" smtClean="0">
                <a:effectLst/>
              </a:rPr>
              <a:t>ценностей, </a:t>
            </a:r>
            <a:r>
              <a:rPr lang="ru-RU" sz="2400" dirty="0">
                <a:effectLst/>
              </a:rPr>
              <a:t>циничное отношение к </a:t>
            </a:r>
            <a:r>
              <a:rPr lang="ru-RU" sz="2400" dirty="0" smtClean="0">
                <a:effectLst/>
              </a:rPr>
              <a:t>людям, безразличие к работе</a:t>
            </a:r>
            <a:r>
              <a:rPr lang="ru-RU" sz="2400" dirty="0">
                <a:effectLst/>
              </a:rPr>
              <a:t>, </a:t>
            </a:r>
            <a:r>
              <a:rPr lang="ru-RU" sz="2400" dirty="0" smtClean="0">
                <a:effectLst/>
              </a:rPr>
              <a:t>к себе.</a:t>
            </a:r>
            <a:endParaRPr lang="ru-RU" sz="2400" dirty="0">
              <a:effectLst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effectLst/>
              </a:rPr>
              <a:t> 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6" name="Содержимое 5" descr="f125f277e92180e435af941fbf2b957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071678"/>
            <a:ext cx="4324352" cy="295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0" smtClean="0">
                <a:solidFill>
                  <a:schemeClr val="tx1"/>
                </a:solidFill>
                <a:effectLst/>
              </a:rPr>
              <a:t>Типы людей, подверженных СЭС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Светочи</a:t>
            </a:r>
            <a:r>
              <a:rPr lang="ru-RU" dirty="0" smtClean="0"/>
              <a:t> - </a:t>
            </a:r>
            <a:r>
              <a:rPr lang="ru-RU" b="1" i="1" dirty="0" smtClean="0">
                <a:solidFill>
                  <a:srgbClr val="FFFF00"/>
                </a:solidFill>
                <a:effectLst/>
              </a:rPr>
              <a:t>«Жить надо для людей»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Спасатели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- </a:t>
            </a:r>
            <a:r>
              <a:rPr lang="ru-RU" b="1" i="1" dirty="0" smtClean="0">
                <a:solidFill>
                  <a:srgbClr val="FFFF00"/>
                </a:solidFill>
                <a:effectLst/>
              </a:rPr>
              <a:t>«Если не я, то кто же?»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«Червонцы»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- </a:t>
            </a:r>
            <a:r>
              <a:rPr lang="ru-RU" b="1" i="1" dirty="0" smtClean="0">
                <a:solidFill>
                  <a:srgbClr val="FFFF00"/>
                </a:solidFill>
                <a:effectLst/>
              </a:rPr>
              <a:t>«Я должен быть для всех хорошим»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  <a:effectLst/>
              </a:rPr>
              <a:t>Трудоголики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»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- </a:t>
            </a:r>
            <a:r>
              <a:rPr lang="ru-RU" b="1" i="1" dirty="0" smtClean="0">
                <a:solidFill>
                  <a:srgbClr val="FFFF00"/>
                </a:solidFill>
                <a:effectLst/>
              </a:rPr>
              <a:t>«Работа превыше всего!»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Другая 1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59C1FE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323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Клен</vt:lpstr>
      <vt:lpstr>Здоровьесберегающие технологии профессиональная позиция педагога </vt:lpstr>
      <vt:lpstr>Слайд 2</vt:lpstr>
      <vt:lpstr>Здоровьесберегающая профессиональная позиция педагога </vt:lpstr>
      <vt:lpstr>Болезни «платы за сочувствие» </vt:lpstr>
      <vt:lpstr>Постоянные симптомы СХУ </vt:lpstr>
      <vt:lpstr>Синдром эмоционального сгорания </vt:lpstr>
      <vt:lpstr>Симптомы СЭС</vt:lpstr>
      <vt:lpstr> Три стадии СЭС - профессиональной непригодности </vt:lpstr>
      <vt:lpstr>Типы людей, подверженных СЭС</vt:lpstr>
      <vt:lpstr>Заповеди здорового воспитателя</vt:lpstr>
      <vt:lpstr>Крутится или нет?</vt:lpstr>
      <vt:lpstr>Слайд 12</vt:lpstr>
    </vt:vector>
  </TitlesOfParts>
  <Company>999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Муза плача, прекраснейшая из муз!»       М. Цветаева.</dc:title>
  <dc:creator>User</dc:creator>
  <cp:lastModifiedBy>compaq</cp:lastModifiedBy>
  <cp:revision>58</cp:revision>
  <dcterms:created xsi:type="dcterms:W3CDTF">2007-01-21T10:20:37Z</dcterms:created>
  <dcterms:modified xsi:type="dcterms:W3CDTF">2018-01-06T08:23:10Z</dcterms:modified>
</cp:coreProperties>
</file>